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86" r:id="rId11"/>
    <p:sldId id="265" r:id="rId12"/>
    <p:sldId id="287" r:id="rId13"/>
    <p:sldId id="280" r:id="rId14"/>
    <p:sldId id="278" r:id="rId15"/>
    <p:sldId id="279" r:id="rId16"/>
    <p:sldId id="281" r:id="rId17"/>
    <p:sldId id="282" r:id="rId18"/>
    <p:sldId id="283" r:id="rId19"/>
    <p:sldId id="284" r:id="rId20"/>
    <p:sldId id="266" r:id="rId21"/>
    <p:sldId id="285" r:id="rId22"/>
    <p:sldId id="267" r:id="rId23"/>
    <p:sldId id="268" r:id="rId24"/>
    <p:sldId id="269" r:id="rId25"/>
    <p:sldId id="270" r:id="rId26"/>
    <p:sldId id="271" r:id="rId27"/>
    <p:sldId id="272" r:id="rId28"/>
    <p:sldId id="273" r:id="rId29"/>
    <p:sldId id="274" r:id="rId30"/>
    <p:sldId id="275" r:id="rId31"/>
    <p:sldId id="288" r:id="rId32"/>
    <p:sldId id="276" r:id="rId33"/>
  </p:sldIdLst>
  <p:sldSz cx="12192000" cy="6858000"/>
  <p:notesSz cx="6858000" cy="9144000"/>
  <p:embeddedFontLst>
    <p:embeddedFont>
      <p:font typeface="Corbel" panose="020B0503020204020204" pitchFamily="34" charset="0"/>
      <p:regular r:id="rId35"/>
      <p:bold r:id="rId36"/>
      <p:italic r:id="rId37"/>
      <p:boldItalic r:id="rId38"/>
    </p:embeddedFont>
    <p:embeddedFont>
      <p:font typeface="Nunito"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7" roundtripDataSignature="AMtx7mjZA1CiCD7752yCdtiJY1OJ6dxK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4E71C1-6C50-4BE9-808C-987FB0A315BD}">
  <a:tblStyle styleId="{084E71C1-6C50-4BE9-808C-987FB0A315B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2"/>
  </p:normalViewPr>
  <p:slideViewPr>
    <p:cSldViewPr snapToGrid="0" snapToObjects="1">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580dd28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580dd2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580dd28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580dd28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907efdd4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907efdd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580dd288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580dd288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8f5119b5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8f5119b5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580dd288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580dd288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0c76a515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0c76a515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580dd288f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580dd288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580dd288f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580dd288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580dd288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580dd288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b344ab885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b344ab8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Mainly statistics and data analysis</a:t>
            </a:r>
            <a:endParaRPr/>
          </a:p>
          <a:p>
            <a:pPr marL="0" lvl="0" indent="0" algn="l" rtl="0">
              <a:spcBef>
                <a:spcPts val="0"/>
              </a:spcBef>
              <a:spcAft>
                <a:spcPts val="0"/>
              </a:spcAft>
              <a:buNone/>
            </a:pPr>
            <a:endParaRPr/>
          </a:p>
          <a:p>
            <a:pPr marL="0" lvl="0" indent="0" algn="l" rtl="0">
              <a:spcBef>
                <a:spcPts val="0"/>
              </a:spcBef>
              <a:spcAft>
                <a:spcPts val="0"/>
              </a:spcAft>
              <a:buNone/>
            </a:pPr>
            <a:r>
              <a:rPr lang="en-US"/>
              <a:t>Attractive for 10,000+ packages available - can extend capabilities into Machine Learning and Neural Networks</a:t>
            </a:r>
            <a:endParaRPr/>
          </a:p>
          <a:p>
            <a:pPr marL="0" lvl="0" indent="0" algn="l" rtl="0">
              <a:spcBef>
                <a:spcPts val="0"/>
              </a:spcBef>
              <a:spcAft>
                <a:spcPts val="0"/>
              </a:spcAft>
              <a:buNone/>
            </a:pPr>
            <a:r>
              <a:rPr lang="en-US"/>
              <a:t>However, limited by inefficient memory use - all data for analysis must be in memory. Dependency on the specific memory of your computer.</a:t>
            </a:r>
            <a:endParaRPr/>
          </a:p>
          <a:p>
            <a:pPr marL="0" lvl="0" indent="0" algn="l" rtl="0">
              <a:spcBef>
                <a:spcPts val="0"/>
              </a:spcBef>
              <a:spcAft>
                <a:spcPts val="0"/>
              </a:spcAft>
              <a:buNone/>
            </a:pPr>
            <a:endParaRPr/>
          </a:p>
          <a:p>
            <a:pPr marL="0" lvl="0" indent="0" algn="l" rtl="0">
              <a:spcBef>
                <a:spcPts val="0"/>
              </a:spcBef>
              <a:spcAft>
                <a:spcPts val="0"/>
              </a:spcAft>
              <a:buNone/>
            </a:pPr>
            <a:r>
              <a:rPr lang="en-US"/>
              <a:t>Right behind Python as the most used language for data analysis. Generally because Python is more general use, so individuals are more likely to know and use Python already for other purposes. </a:t>
            </a:r>
            <a:endParaRPr/>
          </a:p>
          <a:p>
            <a:pPr marL="0" lvl="0" indent="0" algn="l" rtl="0">
              <a:spcBef>
                <a:spcPts val="0"/>
              </a:spcBef>
              <a:spcAft>
                <a:spcPts val="0"/>
              </a:spcAft>
              <a:buNone/>
            </a:pPr>
            <a:endParaRPr/>
          </a:p>
          <a:p>
            <a:pPr marL="0" lvl="0" indent="0" algn="l" rtl="0">
              <a:spcBef>
                <a:spcPts val="0"/>
              </a:spcBef>
              <a:spcAft>
                <a:spcPts val="0"/>
              </a:spcAft>
              <a:buNone/>
            </a:pPr>
            <a:r>
              <a:rPr lang="en-US"/>
              <a:t>Applied most commonly in academia for conducting and publishing research, but is also actively used in commercial settings as well.</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580dd288f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580dd288f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7580dd288f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7580dd288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b344ab88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b344ab8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Thousands of packages allow you to perform nearly any type of statistical or data analysis you may want. And it can produce high quality visualizations of the data</a:t>
            </a:r>
            <a:endParaRPr/>
          </a:p>
          <a:p>
            <a:pPr marL="457200" lvl="0" indent="-298450" algn="l" rtl="0">
              <a:spcBef>
                <a:spcPts val="0"/>
              </a:spcBef>
              <a:spcAft>
                <a:spcPts val="0"/>
              </a:spcAft>
              <a:buSzPts val="1100"/>
              <a:buChar char="-"/>
            </a:pPr>
            <a:r>
              <a:rPr lang="en-US"/>
              <a:t>Simple “summary” command  provides basic analysis of dataset</a:t>
            </a:r>
            <a:endParaRPr/>
          </a:p>
          <a:p>
            <a:pPr marL="457200" lvl="0" indent="-298450" algn="l" rtl="0">
              <a:spcBef>
                <a:spcPts val="0"/>
              </a:spcBef>
              <a:spcAft>
                <a:spcPts val="0"/>
              </a:spcAft>
              <a:buSzPts val="1100"/>
              <a:buChar char="-"/>
            </a:pPr>
            <a:r>
              <a:rPr lang="en-US"/>
              <a:t>“biplot” showing principal component analysis</a:t>
            </a:r>
            <a:endParaRPr/>
          </a:p>
          <a:p>
            <a:pPr marL="457200" lvl="0" indent="-298450" algn="l" rtl="0">
              <a:spcBef>
                <a:spcPts val="0"/>
              </a:spcBef>
              <a:spcAft>
                <a:spcPts val="0"/>
              </a:spcAft>
              <a:buSzPts val="1100"/>
              <a:buChar char="-"/>
            </a:pPr>
            <a:r>
              <a:rPr lang="en-US"/>
              <a:t>simple linear regression using 1 predictive variable, graphed with confidence interval (uses “ggplot”)</a:t>
            </a:r>
            <a:endParaRPr/>
          </a:p>
          <a:p>
            <a:pPr marL="457200" lvl="0" indent="-298450" algn="l" rtl="0">
              <a:spcBef>
                <a:spcPts val="0"/>
              </a:spcBef>
              <a:spcAft>
                <a:spcPts val="0"/>
              </a:spcAft>
              <a:buSzPts val="1100"/>
              <a:buChar char="-"/>
            </a:pPr>
            <a:r>
              <a:rPr lang="en-US"/>
              <a:t>another linear regression using 2 predictive variables (uses “scatterplot3d”)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344ab885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344ab88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 is an interpreted language, meaning it’s directly executed.</a:t>
            </a:r>
            <a:endParaRPr/>
          </a:p>
          <a:p>
            <a:pPr marL="0" lvl="0" indent="0" algn="l" rtl="0">
              <a:spcBef>
                <a:spcPts val="0"/>
              </a:spcBef>
              <a:spcAft>
                <a:spcPts val="0"/>
              </a:spcAft>
              <a:buNone/>
            </a:pPr>
            <a:endParaRPr/>
          </a:p>
          <a:p>
            <a:pPr marL="0" lvl="0" indent="0" algn="l" rtl="0">
              <a:spcBef>
                <a:spcPts val="0"/>
              </a:spcBef>
              <a:spcAft>
                <a:spcPts val="0"/>
              </a:spcAft>
              <a:buNone/>
            </a:pPr>
            <a:r>
              <a:rPr lang="en-US"/>
              <a:t>It’s object oriented - everything is considered an object that can be acted on.</a:t>
            </a:r>
            <a:endParaRPr/>
          </a:p>
          <a:p>
            <a:pPr marL="0" lvl="0" indent="0" algn="l" rtl="0">
              <a:spcBef>
                <a:spcPts val="0"/>
              </a:spcBef>
              <a:spcAft>
                <a:spcPts val="0"/>
              </a:spcAft>
              <a:buNone/>
            </a:pPr>
            <a:r>
              <a:rPr lang="en-US"/>
              <a:t>The more common data structures used in R, in the context of statistical analysis would be…</a:t>
            </a:r>
            <a:endParaRPr/>
          </a:p>
          <a:p>
            <a:pPr marL="0" lvl="0" indent="0" algn="l" rtl="0">
              <a:spcBef>
                <a:spcPts val="0"/>
              </a:spcBef>
              <a:spcAft>
                <a:spcPts val="0"/>
              </a:spcAft>
              <a:buNone/>
            </a:pPr>
            <a:r>
              <a:rPr lang="en-US" b="1"/>
              <a:t>Vectors</a:t>
            </a:r>
            <a:r>
              <a:rPr lang="en-US"/>
              <a:t>: array of single type of element</a:t>
            </a:r>
            <a:endParaRPr/>
          </a:p>
          <a:p>
            <a:pPr marL="457200" lvl="0" indent="-298450" algn="l" rtl="0">
              <a:spcBef>
                <a:spcPts val="0"/>
              </a:spcBef>
              <a:spcAft>
                <a:spcPts val="0"/>
              </a:spcAft>
              <a:buSzPts val="1100"/>
              <a:buChar char="-"/>
            </a:pPr>
            <a:r>
              <a:rPr lang="en-US"/>
              <a:t>most basic data type - every element is vector of length 1</a:t>
            </a:r>
            <a:endParaRPr/>
          </a:p>
          <a:p>
            <a:pPr marL="0" lvl="0" indent="0" algn="l" rtl="0">
              <a:spcBef>
                <a:spcPts val="0"/>
              </a:spcBef>
              <a:spcAft>
                <a:spcPts val="0"/>
              </a:spcAft>
              <a:buNone/>
            </a:pPr>
            <a:r>
              <a:rPr lang="en-US" b="1"/>
              <a:t>Lists</a:t>
            </a:r>
            <a:r>
              <a:rPr lang="en-US"/>
              <a:t>: contain elements of different types</a:t>
            </a:r>
            <a:endParaRPr/>
          </a:p>
          <a:p>
            <a:pPr marL="0" lvl="0" indent="0" algn="l" rtl="0">
              <a:spcBef>
                <a:spcPts val="0"/>
              </a:spcBef>
              <a:spcAft>
                <a:spcPts val="0"/>
              </a:spcAft>
              <a:buNone/>
            </a:pPr>
            <a:r>
              <a:rPr lang="en-US" b="1"/>
              <a:t>Matrices: </a:t>
            </a:r>
            <a:r>
              <a:rPr lang="en-US"/>
              <a:t>2-dimensional set of elements of same type</a:t>
            </a:r>
            <a:endParaRPr/>
          </a:p>
          <a:p>
            <a:pPr marL="0" lvl="0" indent="0" algn="l" rtl="0">
              <a:spcBef>
                <a:spcPts val="0"/>
              </a:spcBef>
              <a:spcAft>
                <a:spcPts val="0"/>
              </a:spcAft>
              <a:buNone/>
            </a:pPr>
            <a:r>
              <a:rPr lang="en-US" b="1"/>
              <a:t>Data frame:</a:t>
            </a:r>
            <a:r>
              <a:rPr lang="en-US"/>
              <a:t> several vectors of equal length - what we typically think of as a dataset.</a:t>
            </a:r>
            <a:endParaRPr/>
          </a:p>
          <a:p>
            <a:pPr marL="457200" lvl="0" indent="-298450" algn="l" rtl="0">
              <a:spcBef>
                <a:spcPts val="0"/>
              </a:spcBef>
              <a:spcAft>
                <a:spcPts val="0"/>
              </a:spcAft>
              <a:buSzPts val="1100"/>
              <a:buChar char="-"/>
            </a:pPr>
            <a:r>
              <a:rPr lang="en-US"/>
              <a:t>each column contains values of a single variable</a:t>
            </a:r>
            <a:endParaRPr/>
          </a:p>
          <a:p>
            <a:pPr marL="457200" lvl="0" indent="-298450" algn="l" rtl="0">
              <a:spcBef>
                <a:spcPts val="0"/>
              </a:spcBef>
              <a:spcAft>
                <a:spcPts val="0"/>
              </a:spcAft>
              <a:buSzPts val="1100"/>
              <a:buChar char="-"/>
            </a:pPr>
            <a:r>
              <a:rPr lang="en-US"/>
              <a:t>each row contains one set of values from each column</a:t>
            </a:r>
            <a:endParaRPr/>
          </a:p>
          <a:p>
            <a:pPr marL="457200" lvl="0" indent="-298450" algn="l" rtl="0">
              <a:spcBef>
                <a:spcPts val="0"/>
              </a:spcBef>
              <a:spcAft>
                <a:spcPts val="0"/>
              </a:spcAft>
              <a:buSzPts val="1100"/>
              <a:buChar char="-"/>
            </a:pPr>
            <a:r>
              <a:rPr lang="en-US"/>
              <a:t>doesn’t care about the types of elements it holds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344ab885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b344ab8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 uses a mix of paradigms.</a:t>
            </a:r>
            <a:endParaRPr/>
          </a:p>
          <a:p>
            <a:pPr marL="457200" lvl="0" indent="-298450" algn="l" rtl="0">
              <a:spcBef>
                <a:spcPts val="0"/>
              </a:spcBef>
              <a:spcAft>
                <a:spcPts val="0"/>
              </a:spcAft>
              <a:buSzPts val="1100"/>
              <a:buAutoNum type="arabicParenR"/>
            </a:pPr>
            <a:r>
              <a:rPr lang="en-US"/>
              <a:t>shows a simple example of looping in R. It supports “for” “while” and “repeat” loops - “repeat” iterates through until IF condition is met that contains “break”</a:t>
            </a:r>
            <a:endParaRPr/>
          </a:p>
          <a:p>
            <a:pPr marL="457200" lvl="0" indent="-298450" algn="l" rtl="0">
              <a:spcBef>
                <a:spcPts val="0"/>
              </a:spcBef>
              <a:spcAft>
                <a:spcPts val="0"/>
              </a:spcAft>
              <a:buSzPts val="1100"/>
              <a:buAutoNum type="arabicParenR"/>
            </a:pPr>
            <a:r>
              <a:rPr lang="en-US"/>
              <a:t>Here we use the Range function to return the low and high values from a vector</a:t>
            </a:r>
            <a:endParaRPr/>
          </a:p>
          <a:p>
            <a:pPr marL="457200" lvl="0" indent="-298450" algn="l" rtl="0">
              <a:spcBef>
                <a:spcPts val="0"/>
              </a:spcBef>
              <a:spcAft>
                <a:spcPts val="0"/>
              </a:spcAft>
              <a:buSzPts val="1100"/>
              <a:buAutoNum type="arabicParenR"/>
            </a:pPr>
            <a:r>
              <a:rPr lang="en-US"/>
              <a:t>Or we could define our own Range function, to instead get the spread - define “function” with its arguments, then call it with a variable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907efdd4d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907efdd4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b344ab8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b344ab8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Aim to build a predictive model for entrepreneurship and innovation outcomes after an adverse event (Uncertainty Shock)</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just part of broader research whose underlying hypothesis is that Uncertainty Shocks impact an individual’s risk tolerance. Therefore, they may be more likely to engage in entrepreneurial or innovative activities after an adverse events, than they otherwise would have been, had that event not occurred. </a:t>
            </a:r>
            <a:endParaRPr/>
          </a:p>
          <a:p>
            <a:pPr marL="0" lvl="0" indent="0" algn="l" rtl="0">
              <a:spcBef>
                <a:spcPts val="0"/>
              </a:spcBef>
              <a:spcAft>
                <a:spcPts val="0"/>
              </a:spcAft>
              <a:buNone/>
            </a:pPr>
            <a:endParaRPr/>
          </a:p>
          <a:p>
            <a:pPr marL="0" lvl="0" indent="0" algn="l" rtl="0">
              <a:spcBef>
                <a:spcPts val="0"/>
              </a:spcBef>
              <a:spcAft>
                <a:spcPts val="0"/>
              </a:spcAft>
              <a:buNone/>
            </a:pPr>
            <a:r>
              <a:rPr lang="en-US"/>
              <a:t>That’s a much deeper, more complex, and involved research effort than we could do here. But for the purposes of demonstrating the R language, we’ve replicating that first create a preditive model for entpreneurship and innovation. And because of the data that was available, we looked at Hurricane Katrina as our Uncertainty Shock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344ab885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344ab88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“econometric” meaning that these have been shown to have a causal relationship with measures of economic outcomes.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b344ab885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b344ab88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These were combined to create our “Data Frame” for R</a:t>
            </a:r>
            <a:endParaRPr/>
          </a:p>
          <a:p>
            <a:pPr marL="0" lvl="0" indent="0" algn="l" rtl="0">
              <a:spcBef>
                <a:spcPts val="0"/>
              </a:spcBef>
              <a:spcAft>
                <a:spcPts val="0"/>
              </a:spcAft>
              <a:buNone/>
            </a:pPr>
            <a:endParaRPr/>
          </a:p>
          <a:p>
            <a:pPr marL="0" lvl="0" indent="0" algn="l" rtl="0">
              <a:spcBef>
                <a:spcPts val="0"/>
              </a:spcBef>
              <a:spcAft>
                <a:spcPts val="0"/>
              </a:spcAft>
              <a:buNone/>
            </a:pPr>
            <a:r>
              <a:rPr lang="en-US"/>
              <a:t>**There were some nuances to the county level reporting - it was not completely consistent across all of the data sets</a:t>
            </a:r>
            <a:endParaRPr/>
          </a:p>
          <a:p>
            <a:pPr marL="457200" lvl="0" indent="-298450" algn="l" rtl="0">
              <a:spcBef>
                <a:spcPts val="0"/>
              </a:spcBef>
              <a:spcAft>
                <a:spcPts val="0"/>
              </a:spcAft>
              <a:buSzPts val="1100"/>
              <a:buChar char="-"/>
            </a:pPr>
            <a:r>
              <a:rPr lang="en-US"/>
              <a:t>one included US Territories</a:t>
            </a:r>
            <a:endParaRPr/>
          </a:p>
          <a:p>
            <a:pPr marL="457200" lvl="0" indent="-298450" algn="l" rtl="0">
              <a:spcBef>
                <a:spcPts val="0"/>
              </a:spcBef>
              <a:spcAft>
                <a:spcPts val="0"/>
              </a:spcAft>
              <a:buSzPts val="1100"/>
              <a:buChar char="-"/>
            </a:pPr>
            <a:r>
              <a:rPr lang="en-US"/>
              <a:t>State of VA did not have all counties</a:t>
            </a:r>
            <a:endParaRPr/>
          </a:p>
          <a:p>
            <a:pPr marL="457200" lvl="0" indent="-298450" algn="l" rtl="0">
              <a:spcBef>
                <a:spcPts val="0"/>
              </a:spcBef>
              <a:spcAft>
                <a:spcPts val="0"/>
              </a:spcAft>
              <a:buSzPts val="1100"/>
              <a:buChar char="-"/>
            </a:pPr>
            <a:r>
              <a:rPr lang="en-US"/>
              <a:t>Some county designations changed between the years reported</a:t>
            </a:r>
            <a:endParaRPr/>
          </a:p>
          <a:p>
            <a:pPr marL="0" lvl="0" indent="0" algn="l" rtl="0">
              <a:spcBef>
                <a:spcPts val="0"/>
              </a:spcBef>
              <a:spcAft>
                <a:spcPts val="0"/>
              </a:spcAft>
              <a:buNone/>
            </a:pPr>
            <a:endParaRPr/>
          </a:p>
          <a:p>
            <a:pPr marL="0" lvl="0" indent="0" algn="l" rtl="0">
              <a:spcBef>
                <a:spcPts val="0"/>
              </a:spcBef>
              <a:spcAft>
                <a:spcPts val="0"/>
              </a:spcAft>
              <a:buNone/>
            </a:pPr>
            <a:r>
              <a:rPr lang="en-US"/>
              <a:t>We performed some cleanup to remove those anomalies. As a result, this data set isn’t ALL US counties, but still a perfectly useable number to split into samples of affected and non-affected counties and get results from the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10"/>
          <p:cNvGrpSpPr/>
          <p:nvPr/>
        </p:nvGrpSpPr>
        <p:grpSpPr>
          <a:xfrm>
            <a:off x="546100" y="-4763"/>
            <a:ext cx="5014912" cy="6862763"/>
            <a:chOff x="2928938" y="-4763"/>
            <a:chExt cx="5014912" cy="6862763"/>
          </a:xfrm>
        </p:grpSpPr>
        <p:sp>
          <p:nvSpPr>
            <p:cNvPr id="20" name="Google Shape;20;p10"/>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10"/>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10"/>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10"/>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10"/>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0"/>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10"/>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0"/>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20"/>
              </a:spcBef>
              <a:spcAft>
                <a:spcPts val="0"/>
              </a:spcAft>
              <a:buSzPts val="3045"/>
              <a:buNone/>
              <a:defRPr sz="2100">
                <a:solidFill>
                  <a:schemeClr val="dk1"/>
                </a:solidFill>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28" name="Google Shape;28;p1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400"/>
              <a:buFont typeface="Corbe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9"/>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lnSpc>
                <a:spcPct val="100000"/>
              </a:lnSpc>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85" name="Google Shape;85;p19"/>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280"/>
              </a:spcBef>
              <a:spcAft>
                <a:spcPts val="0"/>
              </a:spcAft>
              <a:buSzPts val="2030"/>
              <a:buNone/>
              <a:defRPr sz="14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86" name="Google Shape;86;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0"/>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92" name="Google Shape;92;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97" name="Google Shape;97;p21"/>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98" name="Google Shape;98;p21"/>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1"/>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60"/>
              </a:spcBef>
              <a:spcAft>
                <a:spcPts val="0"/>
              </a:spcAft>
              <a:buSzPts val="2610"/>
              <a:buFont typeface="Corbel"/>
              <a:buNone/>
              <a:defRPr sz="1800"/>
            </a:lvl1pPr>
            <a:lvl2pPr marL="914400" lvl="1" indent="-228600" algn="l">
              <a:lnSpc>
                <a:spcPct val="100000"/>
              </a:lnSpc>
              <a:spcBef>
                <a:spcPts val="600"/>
              </a:spcBef>
              <a:spcAft>
                <a:spcPts val="0"/>
              </a:spcAft>
              <a:buSzPts val="2900"/>
              <a:buFont typeface="Corbel"/>
              <a:buNone/>
              <a:defRPr/>
            </a:lvl2pPr>
            <a:lvl3pPr marL="1371600" lvl="2" indent="-228600" algn="l">
              <a:lnSpc>
                <a:spcPct val="100000"/>
              </a:lnSpc>
              <a:spcBef>
                <a:spcPts val="600"/>
              </a:spcBef>
              <a:spcAft>
                <a:spcPts val="0"/>
              </a:spcAft>
              <a:buSzPts val="2610"/>
              <a:buFont typeface="Corbel"/>
              <a:buNone/>
              <a:defRPr/>
            </a:lvl3pPr>
            <a:lvl4pPr marL="1828800" lvl="3" indent="-228600" algn="l">
              <a:lnSpc>
                <a:spcPct val="100000"/>
              </a:lnSpc>
              <a:spcBef>
                <a:spcPts val="600"/>
              </a:spcBef>
              <a:spcAft>
                <a:spcPts val="0"/>
              </a:spcAft>
              <a:buSzPts val="2320"/>
              <a:buFont typeface="Corbel"/>
              <a:buNone/>
              <a:defRPr/>
            </a:lvl4pPr>
            <a:lvl5pPr marL="2286000" lvl="4" indent="-228600" algn="l">
              <a:lnSpc>
                <a:spcPct val="100000"/>
              </a:lnSpc>
              <a:spcBef>
                <a:spcPts val="600"/>
              </a:spcBef>
              <a:spcAft>
                <a:spcPts val="0"/>
              </a:spcAft>
              <a:buSzPts val="2030"/>
              <a:buFont typeface="Corbel"/>
              <a:buNone/>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00" name="Google Shape;100;p21"/>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01" name="Google Shape;101;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3200"/>
              <a:buFont typeface="Corbel"/>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2"/>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07" name="Google Shape;107;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3"/>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12" name="Google Shape;112;p23"/>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13" name="Google Shape;113;p23"/>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lnSpc>
                <a:spcPct val="100000"/>
              </a:lnSpc>
              <a:spcBef>
                <a:spcPts val="480"/>
              </a:spcBef>
              <a:spcAft>
                <a:spcPts val="0"/>
              </a:spcAft>
              <a:buSzPts val="3480"/>
              <a:buNone/>
              <a:defRPr sz="2400" b="0" cap="none">
                <a:solidFill>
                  <a:schemeClr val="dk1"/>
                </a:solidFill>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15" name="Google Shape;115;p23"/>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360"/>
              </a:spcBef>
              <a:spcAft>
                <a:spcPts val="0"/>
              </a:spcAft>
              <a:buSzPts val="2610"/>
              <a:buNone/>
              <a:defRPr sz="18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16" name="Google Shape;116;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60"/>
              </a:spcBef>
              <a:spcAft>
                <a:spcPts val="0"/>
              </a:spcAft>
              <a:buSzPts val="4060"/>
              <a:buNone/>
              <a:defRPr sz="2800" b="0" cap="none">
                <a:solidFill>
                  <a:schemeClr val="dk1"/>
                </a:solidFill>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22" name="Google Shape;122;p24"/>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610"/>
              <a:buNone/>
              <a:defRPr sz="18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23" name="Google Shape;123;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29" name="Google Shape;129;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6"/>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35" name="Google Shape;135;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1"/>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4" name="Google Shape;34;p1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1"/>
          <p:cNvSpPr txBox="1">
            <a:spLocks noGrp="1"/>
          </p:cNvSpPr>
          <p:nvPr>
            <p:ph type="sldNum" idx="12"/>
          </p:nvPr>
        </p:nvSpPr>
        <p:spPr>
          <a:xfrm>
            <a:off x="11401356" y="6342306"/>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40" name="Google Shape;40;p13"/>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41" name="Google Shape;41;p1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4000"/>
              <a:buFont typeface="Corbe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47" name="Google Shape;47;p1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4060"/>
              <a:buNone/>
              <a:defRPr sz="2800" b="0">
                <a:solidFill>
                  <a:srgbClr val="1186C3"/>
                </a:solidFill>
              </a:defRPr>
            </a:lvl1pPr>
            <a:lvl2pPr marL="914400" lvl="1" indent="-228600" algn="l">
              <a:lnSpc>
                <a:spcPct val="100000"/>
              </a:lnSpc>
              <a:spcBef>
                <a:spcPts val="600"/>
              </a:spcBef>
              <a:spcAft>
                <a:spcPts val="0"/>
              </a:spcAft>
              <a:buSzPts val="2900"/>
              <a:buNone/>
              <a:defRPr sz="2000" b="1"/>
            </a:lvl2pPr>
            <a:lvl3pPr marL="1371600" lvl="2" indent="-228600" algn="l">
              <a:lnSpc>
                <a:spcPct val="100000"/>
              </a:lnSpc>
              <a:spcBef>
                <a:spcPts val="600"/>
              </a:spcBef>
              <a:spcAft>
                <a:spcPts val="0"/>
              </a:spcAft>
              <a:buSzPts val="2610"/>
              <a:buNone/>
              <a:defRPr sz="1800" b="1"/>
            </a:lvl3pPr>
            <a:lvl4pPr marL="1828800" lvl="3" indent="-228600" algn="l">
              <a:lnSpc>
                <a:spcPct val="100000"/>
              </a:lnSpc>
              <a:spcBef>
                <a:spcPts val="600"/>
              </a:spcBef>
              <a:spcAft>
                <a:spcPts val="0"/>
              </a:spcAft>
              <a:buSzPts val="2320"/>
              <a:buNone/>
              <a:defRPr sz="1600" b="1"/>
            </a:lvl4pPr>
            <a:lvl5pPr marL="2286000" lvl="4" indent="-228600" algn="l">
              <a:lnSpc>
                <a:spcPct val="100000"/>
              </a:lnSpc>
              <a:spcBef>
                <a:spcPts val="600"/>
              </a:spcBef>
              <a:spcAft>
                <a:spcPts val="0"/>
              </a:spcAft>
              <a:buSzPts val="2320"/>
              <a:buNone/>
              <a:defRPr sz="1600" b="1"/>
            </a:lvl5pPr>
            <a:lvl6pPr marL="2743200" lvl="5" indent="-228600" algn="l">
              <a:lnSpc>
                <a:spcPct val="100000"/>
              </a:lnSpc>
              <a:spcBef>
                <a:spcPts val="600"/>
              </a:spcBef>
              <a:spcAft>
                <a:spcPts val="0"/>
              </a:spcAft>
              <a:buSzPts val="2320"/>
              <a:buNone/>
              <a:defRPr sz="1600" b="1"/>
            </a:lvl6pPr>
            <a:lvl7pPr marL="3200400" lvl="6" indent="-228600" algn="l">
              <a:lnSpc>
                <a:spcPct val="100000"/>
              </a:lnSpc>
              <a:spcBef>
                <a:spcPts val="600"/>
              </a:spcBef>
              <a:spcAft>
                <a:spcPts val="0"/>
              </a:spcAft>
              <a:buSzPts val="2320"/>
              <a:buNone/>
              <a:defRPr sz="1600" b="1"/>
            </a:lvl7pPr>
            <a:lvl8pPr marL="3657600" lvl="7" indent="-228600" algn="l">
              <a:lnSpc>
                <a:spcPct val="100000"/>
              </a:lnSpc>
              <a:spcBef>
                <a:spcPts val="600"/>
              </a:spcBef>
              <a:spcAft>
                <a:spcPts val="0"/>
              </a:spcAft>
              <a:buSzPts val="2320"/>
              <a:buNone/>
              <a:defRPr sz="1600" b="1"/>
            </a:lvl8pPr>
            <a:lvl9pPr marL="4114800" lvl="8" indent="-228600" algn="l">
              <a:lnSpc>
                <a:spcPct val="100000"/>
              </a:lnSpc>
              <a:spcBef>
                <a:spcPts val="600"/>
              </a:spcBef>
              <a:spcAft>
                <a:spcPts val="600"/>
              </a:spcAft>
              <a:buSzPts val="2320"/>
              <a:buNone/>
              <a:defRPr sz="1600" b="1"/>
            </a:lvl9pPr>
          </a:lstStyle>
          <a:p>
            <a:endParaRPr/>
          </a:p>
        </p:txBody>
      </p:sp>
      <p:sp>
        <p:nvSpPr>
          <p:cNvPr id="53" name="Google Shape;53;p14"/>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54" name="Google Shape;54;p14"/>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4060"/>
              <a:buNone/>
              <a:defRPr sz="2800" b="0">
                <a:solidFill>
                  <a:srgbClr val="1186C3"/>
                </a:solidFill>
              </a:defRPr>
            </a:lvl1pPr>
            <a:lvl2pPr marL="914400" lvl="1" indent="-228600" algn="l">
              <a:lnSpc>
                <a:spcPct val="100000"/>
              </a:lnSpc>
              <a:spcBef>
                <a:spcPts val="600"/>
              </a:spcBef>
              <a:spcAft>
                <a:spcPts val="0"/>
              </a:spcAft>
              <a:buSzPts val="2900"/>
              <a:buNone/>
              <a:defRPr sz="2000" b="1"/>
            </a:lvl2pPr>
            <a:lvl3pPr marL="1371600" lvl="2" indent="-228600" algn="l">
              <a:lnSpc>
                <a:spcPct val="100000"/>
              </a:lnSpc>
              <a:spcBef>
                <a:spcPts val="600"/>
              </a:spcBef>
              <a:spcAft>
                <a:spcPts val="0"/>
              </a:spcAft>
              <a:buSzPts val="2610"/>
              <a:buNone/>
              <a:defRPr sz="1800" b="1"/>
            </a:lvl3pPr>
            <a:lvl4pPr marL="1828800" lvl="3" indent="-228600" algn="l">
              <a:lnSpc>
                <a:spcPct val="100000"/>
              </a:lnSpc>
              <a:spcBef>
                <a:spcPts val="600"/>
              </a:spcBef>
              <a:spcAft>
                <a:spcPts val="0"/>
              </a:spcAft>
              <a:buSzPts val="2320"/>
              <a:buNone/>
              <a:defRPr sz="1600" b="1"/>
            </a:lvl4pPr>
            <a:lvl5pPr marL="2286000" lvl="4" indent="-228600" algn="l">
              <a:lnSpc>
                <a:spcPct val="100000"/>
              </a:lnSpc>
              <a:spcBef>
                <a:spcPts val="600"/>
              </a:spcBef>
              <a:spcAft>
                <a:spcPts val="0"/>
              </a:spcAft>
              <a:buSzPts val="2320"/>
              <a:buNone/>
              <a:defRPr sz="1600" b="1"/>
            </a:lvl5pPr>
            <a:lvl6pPr marL="2743200" lvl="5" indent="-228600" algn="l">
              <a:lnSpc>
                <a:spcPct val="100000"/>
              </a:lnSpc>
              <a:spcBef>
                <a:spcPts val="600"/>
              </a:spcBef>
              <a:spcAft>
                <a:spcPts val="0"/>
              </a:spcAft>
              <a:buSzPts val="2320"/>
              <a:buNone/>
              <a:defRPr sz="1600" b="1"/>
            </a:lvl6pPr>
            <a:lvl7pPr marL="3200400" lvl="6" indent="-228600" algn="l">
              <a:lnSpc>
                <a:spcPct val="100000"/>
              </a:lnSpc>
              <a:spcBef>
                <a:spcPts val="600"/>
              </a:spcBef>
              <a:spcAft>
                <a:spcPts val="0"/>
              </a:spcAft>
              <a:buSzPts val="2320"/>
              <a:buNone/>
              <a:defRPr sz="1600" b="1"/>
            </a:lvl7pPr>
            <a:lvl8pPr marL="3657600" lvl="7" indent="-228600" algn="l">
              <a:lnSpc>
                <a:spcPct val="100000"/>
              </a:lnSpc>
              <a:spcBef>
                <a:spcPts val="600"/>
              </a:spcBef>
              <a:spcAft>
                <a:spcPts val="0"/>
              </a:spcAft>
              <a:buSzPts val="2320"/>
              <a:buNone/>
              <a:defRPr sz="1600" b="1"/>
            </a:lvl8pPr>
            <a:lvl9pPr marL="4114800" lvl="8" indent="-228600" algn="l">
              <a:lnSpc>
                <a:spcPct val="100000"/>
              </a:lnSpc>
              <a:spcBef>
                <a:spcPts val="600"/>
              </a:spcBef>
              <a:spcAft>
                <a:spcPts val="600"/>
              </a:spcAft>
              <a:buSzPts val="2320"/>
              <a:buNone/>
              <a:defRPr sz="1600" b="1"/>
            </a:lvl9pPr>
          </a:lstStyle>
          <a:p>
            <a:endParaRPr/>
          </a:p>
        </p:txBody>
      </p:sp>
      <p:sp>
        <p:nvSpPr>
          <p:cNvPr id="55" name="Google Shape;55;p14"/>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56" name="Google Shape;56;p1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400"/>
              <a:buFont typeface="Corbe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lnSpc>
                <a:spcPct val="100000"/>
              </a:lnSpc>
              <a:spcBef>
                <a:spcPts val="400"/>
              </a:spcBef>
              <a:spcAft>
                <a:spcPts val="0"/>
              </a:spcAft>
              <a:buSzPts val="2900"/>
              <a:buChar char="•"/>
              <a:defRPr sz="2000"/>
            </a:lvl1pPr>
            <a:lvl2pPr marL="914400" lvl="1" indent="-394335" algn="l">
              <a:lnSpc>
                <a:spcPct val="100000"/>
              </a:lnSpc>
              <a:spcBef>
                <a:spcPts val="600"/>
              </a:spcBef>
              <a:spcAft>
                <a:spcPts val="0"/>
              </a:spcAft>
              <a:buSzPts val="2610"/>
              <a:buChar char="•"/>
              <a:defRPr sz="1800"/>
            </a:lvl2pPr>
            <a:lvl3pPr marL="1371600" lvl="2" indent="-375919" algn="l">
              <a:lnSpc>
                <a:spcPct val="100000"/>
              </a:lnSpc>
              <a:spcBef>
                <a:spcPts val="600"/>
              </a:spcBef>
              <a:spcAft>
                <a:spcPts val="0"/>
              </a:spcAft>
              <a:buSzPts val="2320"/>
              <a:buChar char="•"/>
              <a:defRPr sz="1600"/>
            </a:lvl3pPr>
            <a:lvl4pPr marL="1828800" lvl="3" indent="-357505" algn="l">
              <a:lnSpc>
                <a:spcPct val="100000"/>
              </a:lnSpc>
              <a:spcBef>
                <a:spcPts val="600"/>
              </a:spcBef>
              <a:spcAft>
                <a:spcPts val="0"/>
              </a:spcAft>
              <a:buSzPts val="2030"/>
              <a:buChar char="•"/>
              <a:defRPr sz="1400"/>
            </a:lvl4pPr>
            <a:lvl5pPr marL="2286000" lvl="4" indent="-357504" algn="l">
              <a:lnSpc>
                <a:spcPct val="100000"/>
              </a:lnSpc>
              <a:spcBef>
                <a:spcPts val="600"/>
              </a:spcBef>
              <a:spcAft>
                <a:spcPts val="0"/>
              </a:spcAft>
              <a:buSzPts val="2030"/>
              <a:buChar char="•"/>
              <a:defRPr sz="1400"/>
            </a:lvl5pPr>
            <a:lvl6pPr marL="2743200" lvl="5" indent="-357504" algn="l">
              <a:lnSpc>
                <a:spcPct val="100000"/>
              </a:lnSpc>
              <a:spcBef>
                <a:spcPts val="600"/>
              </a:spcBef>
              <a:spcAft>
                <a:spcPts val="0"/>
              </a:spcAft>
              <a:buSzPts val="2030"/>
              <a:buChar char="•"/>
              <a:defRPr sz="1400"/>
            </a:lvl6pPr>
            <a:lvl7pPr marL="3200400" lvl="6" indent="-357504" algn="l">
              <a:lnSpc>
                <a:spcPct val="100000"/>
              </a:lnSpc>
              <a:spcBef>
                <a:spcPts val="600"/>
              </a:spcBef>
              <a:spcAft>
                <a:spcPts val="0"/>
              </a:spcAft>
              <a:buSzPts val="2030"/>
              <a:buChar char="•"/>
              <a:defRPr sz="1400"/>
            </a:lvl7pPr>
            <a:lvl8pPr marL="3657600" lvl="7" indent="-357504" algn="l">
              <a:lnSpc>
                <a:spcPct val="100000"/>
              </a:lnSpc>
              <a:spcBef>
                <a:spcPts val="600"/>
              </a:spcBef>
              <a:spcAft>
                <a:spcPts val="0"/>
              </a:spcAft>
              <a:buSzPts val="2030"/>
              <a:buChar char="•"/>
              <a:defRPr sz="1400"/>
            </a:lvl8pPr>
            <a:lvl9pPr marL="4114800" lvl="8" indent="-357504" algn="l">
              <a:lnSpc>
                <a:spcPct val="100000"/>
              </a:lnSpc>
              <a:spcBef>
                <a:spcPts val="600"/>
              </a:spcBef>
              <a:spcAft>
                <a:spcPts val="600"/>
              </a:spcAft>
              <a:buSzPts val="2030"/>
              <a:buChar char="•"/>
              <a:defRPr sz="1400"/>
            </a:lvl9pPr>
          </a:lstStyle>
          <a:p>
            <a:endParaRPr/>
          </a:p>
        </p:txBody>
      </p:sp>
      <p:sp>
        <p:nvSpPr>
          <p:cNvPr id="71" name="Google Shape;71;p17"/>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2320"/>
              <a:buNone/>
              <a:defRPr sz="16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72" name="Google Shape;72;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800"/>
              <a:buFont typeface="Corbel"/>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lnSpc>
                <a:spcPct val="100000"/>
              </a:lnSpc>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lnSpc>
                <a:spcPct val="100000"/>
              </a:lnSpc>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78" name="Google Shape;78;p18"/>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60"/>
              </a:spcBef>
              <a:spcAft>
                <a:spcPts val="0"/>
              </a:spcAft>
              <a:buSzPts val="2610"/>
              <a:buNone/>
              <a:defRPr sz="18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79" name="Google Shape;79;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8"/>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9"/>
          <p:cNvGrpSpPr/>
          <p:nvPr/>
        </p:nvGrpSpPr>
        <p:grpSpPr>
          <a:xfrm>
            <a:off x="150812" y="0"/>
            <a:ext cx="1550987" cy="6858001"/>
            <a:chOff x="1320800" y="0"/>
            <a:chExt cx="2436813" cy="6858001"/>
          </a:xfrm>
        </p:grpSpPr>
        <p:sp>
          <p:nvSpPr>
            <p:cNvPr id="7" name="Google Shape;7;p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4" name="Google Shape;14;p9"/>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lnSpc>
                <a:spcPct val="100000"/>
              </a:lnSpc>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lnSpc>
                <a:spcPct val="100000"/>
              </a:lnSpc>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lnSpc>
                <a:spcPct val="100000"/>
              </a:lnSpc>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lnSpc>
                <a:spcPct val="100000"/>
              </a:lnSpc>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lnSpc>
                <a:spcPct val="100000"/>
              </a:lnSpc>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6" name="Google Shape;16;p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7" name="Google Shape;17;p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dataquest.io/blog/statistical-learning-for-predictive-modeling-r/" TargetMode="External"/><Relationship Id="rId5" Type="http://schemas.openxmlformats.org/officeDocument/2006/relationships/hyperlink" Target="http://www.flutterbys.com.au/stats/tut/tut14.2.html" TargetMode="External"/><Relationship Id="rId4" Type="http://schemas.openxmlformats.org/officeDocument/2006/relationships/hyperlink" Target="http://guyharrison.squarespace.com/blog/2011/3/3/statistical-analysis-of-oracle-performance-data-using-r.html"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drive.google.com/file/d/1ly-fVM4Vpf8bZ9NUUXf_9yplB19UqAnP/view"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3" Type="http://schemas.openxmlformats.org/officeDocument/2006/relationships/hyperlink" Target="https://www.researchgate.net/publication/272301695_Migration_Financial_Constraints_and_Entrepreneurship_Evidence_from_Mexico" TargetMode="External"/><Relationship Id="rId2" Type="http://schemas.openxmlformats.org/officeDocument/2006/relationships/hyperlink" Target="https://www.nber.org/papers/w23180" TargetMode="External"/><Relationship Id="rId1" Type="http://schemas.openxmlformats.org/officeDocument/2006/relationships/slideLayout" Target="../slideLayouts/slideLayout2.xml"/><Relationship Id="rId5" Type="http://schemas.openxmlformats.org/officeDocument/2006/relationships/hyperlink" Target="https://www.aeaweb.org/articles?id=10.1257/aer.p20151021" TargetMode="External"/><Relationship Id="rId4" Type="http://schemas.openxmlformats.org/officeDocument/2006/relationships/hyperlink" Target="https://www.cs.cornell.edu/home/kleinber/aer15-prediction.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bivin/gwu-csci_622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uspto.gov/web/offices/ac/ido/oeip/taf/countyall/usa_county_gd.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irs.gov/pub/irs-pdf/p4492.pdf" TargetMode="External"/><Relationship Id="rId5" Type="http://schemas.openxmlformats.org/officeDocument/2006/relationships/hyperlink" Target="https://apps.bea.gov/regional/downloadzip.cfm" TargetMode="External"/><Relationship Id="rId4" Type="http://schemas.openxmlformats.org/officeDocument/2006/relationships/hyperlink" Target="https://www.ers.usda.gov/data-products/county-level-data-sets/download-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4973101" y="481699"/>
            <a:ext cx="7218899" cy="329776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Corbel"/>
              <a:buNone/>
            </a:pPr>
            <a:r>
              <a:rPr lang="en-US"/>
              <a:t>R Programming Language Demo </a:t>
            </a:r>
            <a:endParaRPr/>
          </a:p>
        </p:txBody>
      </p:sp>
      <p:sp>
        <p:nvSpPr>
          <p:cNvPr id="143" name="Google Shape;143;p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5800"/>
              <a:buNone/>
            </a:pPr>
            <a:r>
              <a:rPr lang="en-US" sz="4000" b="1">
                <a:solidFill>
                  <a:srgbClr val="2167BA"/>
                </a:solidFill>
              </a:rPr>
              <a:t>Project Description &amp; Demo</a:t>
            </a:r>
            <a:endParaRPr/>
          </a:p>
        </p:txBody>
      </p:sp>
      <p:sp>
        <p:nvSpPr>
          <p:cNvPr id="144" name="Google Shape;144;p1"/>
          <p:cNvSpPr txBox="1"/>
          <p:nvPr/>
        </p:nvSpPr>
        <p:spPr>
          <a:xfrm>
            <a:off x="4515376" y="4987767"/>
            <a:ext cx="6987645" cy="1388534"/>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1186C3"/>
              </a:buClr>
              <a:buSzPts val="2900"/>
              <a:buFont typeface="Arial"/>
              <a:buNone/>
            </a:pPr>
            <a:r>
              <a:rPr lang="en-US" sz="2000" b="0" i="0" u="none" strike="noStrike" cap="none" dirty="0">
                <a:solidFill>
                  <a:schemeClr val="dk1"/>
                </a:solidFill>
                <a:latin typeface="Open Sans"/>
                <a:ea typeface="Open Sans"/>
                <a:cs typeface="Open Sans"/>
                <a:sym typeface="Open Sans"/>
              </a:rPr>
              <a:t>CSCI  6221 – Group 2</a:t>
            </a:r>
            <a:endParaRPr sz="1400" b="0" i="0" u="none" strike="noStrike" cap="none" dirty="0">
              <a:solidFill>
                <a:srgbClr val="000000"/>
              </a:solidFill>
              <a:latin typeface="Arial"/>
              <a:ea typeface="Arial"/>
              <a:cs typeface="Arial"/>
              <a:sym typeface="Arial"/>
            </a:endParaRPr>
          </a:p>
          <a:p>
            <a:pPr lvl="0" algn="r">
              <a:spcBef>
                <a:spcPts val="600"/>
              </a:spcBef>
              <a:buClr>
                <a:srgbClr val="1186C3"/>
              </a:buClr>
              <a:buSzPts val="2900"/>
            </a:pPr>
            <a:r>
              <a:rPr lang="en-US" sz="2000" b="0" i="0" u="none" strike="noStrike" cap="none" dirty="0" err="1">
                <a:solidFill>
                  <a:schemeClr val="dk1"/>
                </a:solidFill>
                <a:latin typeface="Open Sans"/>
                <a:ea typeface="Open Sans"/>
                <a:cs typeface="Open Sans"/>
                <a:sym typeface="Open Sans"/>
              </a:rPr>
              <a:t>Ayush</a:t>
            </a:r>
            <a:r>
              <a:rPr lang="en-US" sz="2000" b="0" i="0" u="none" strike="noStrike" cap="none" dirty="0">
                <a:solidFill>
                  <a:schemeClr val="dk1"/>
                </a:solidFill>
                <a:latin typeface="Open Sans"/>
                <a:ea typeface="Open Sans"/>
                <a:cs typeface="Open Sans"/>
                <a:sym typeface="Open Sans"/>
              </a:rPr>
              <a:t> Dwivedi| </a:t>
            </a:r>
            <a:r>
              <a:rPr lang="en-US" sz="2000" dirty="0">
                <a:solidFill>
                  <a:schemeClr val="dk1"/>
                </a:solidFill>
                <a:latin typeface="Open Sans"/>
                <a:ea typeface="Open Sans"/>
                <a:cs typeface="Open Sans"/>
                <a:sym typeface="Open Sans"/>
              </a:rPr>
              <a:t>Jeff </a:t>
            </a:r>
            <a:r>
              <a:rPr lang="en-US" sz="2000" dirty="0" err="1">
                <a:solidFill>
                  <a:schemeClr val="dk1"/>
                </a:solidFill>
                <a:latin typeface="Open Sans"/>
                <a:ea typeface="Open Sans"/>
                <a:cs typeface="Open Sans"/>
                <a:sym typeface="Open Sans"/>
              </a:rPr>
              <a:t>Bivin</a:t>
            </a:r>
            <a:r>
              <a:rPr lang="en-US" sz="2000" dirty="0">
                <a:solidFill>
                  <a:schemeClr val="dk1"/>
                </a:solidFill>
                <a:latin typeface="Open Sans"/>
                <a:ea typeface="Open Sans"/>
                <a:cs typeface="Open Sans"/>
                <a:sym typeface="Open Sans"/>
              </a:rPr>
              <a:t> | </a:t>
            </a:r>
            <a:r>
              <a:rPr lang="en-US" sz="2000" b="0" i="0" u="none" strike="noStrike" cap="none" dirty="0">
                <a:solidFill>
                  <a:schemeClr val="dk1"/>
                </a:solidFill>
                <a:latin typeface="Open Sans"/>
                <a:ea typeface="Open Sans"/>
                <a:cs typeface="Open Sans"/>
                <a:sym typeface="Open Sans"/>
              </a:rPr>
              <a:t>Tyler Jones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07C7-AADE-9346-A6C5-083A9AF592A4}"/>
              </a:ext>
            </a:extLst>
          </p:cNvPr>
          <p:cNvSpPr>
            <a:spLocks noGrp="1"/>
          </p:cNvSpPr>
          <p:nvPr>
            <p:ph type="title"/>
          </p:nvPr>
        </p:nvSpPr>
        <p:spPr>
          <a:xfrm>
            <a:off x="1382643" y="150594"/>
            <a:ext cx="10018713" cy="1752599"/>
          </a:xfrm>
        </p:spPr>
        <p:txBody>
          <a:bodyPr/>
          <a:lstStyle/>
          <a:p>
            <a:r>
              <a:rPr lang="en-US" dirty="0"/>
              <a:t>Data Wrangling</a:t>
            </a:r>
          </a:p>
        </p:txBody>
      </p:sp>
      <p:sp>
        <p:nvSpPr>
          <p:cNvPr id="3" name="Text Placeholder 2">
            <a:extLst>
              <a:ext uri="{FF2B5EF4-FFF2-40B4-BE49-F238E27FC236}">
                <a16:creationId xmlns:a16="http://schemas.microsoft.com/office/drawing/2014/main" id="{DE023966-6826-914C-8951-73B1BB2D861E}"/>
              </a:ext>
            </a:extLst>
          </p:cNvPr>
          <p:cNvSpPr>
            <a:spLocks noGrp="1"/>
          </p:cNvSpPr>
          <p:nvPr>
            <p:ph type="body" idx="1"/>
          </p:nvPr>
        </p:nvSpPr>
        <p:spPr>
          <a:xfrm>
            <a:off x="1658193" y="2701656"/>
            <a:ext cx="10018713" cy="3124201"/>
          </a:xfrm>
        </p:spPr>
        <p:txBody>
          <a:bodyPr>
            <a:normAutofit fontScale="92500" lnSpcReduction="10000"/>
          </a:bodyPr>
          <a:lstStyle/>
          <a:p>
            <a:pPr lvl="0">
              <a:buChar char="●"/>
            </a:pPr>
            <a:r>
              <a:rPr lang="en-US" dirty="0"/>
              <a:t>Scaling - measuring each feature in its deviation from the mean</a:t>
            </a:r>
          </a:p>
          <a:p>
            <a:pPr lvl="0">
              <a:spcBef>
                <a:spcPts val="0"/>
              </a:spcBef>
              <a:buChar char="●"/>
            </a:pPr>
            <a:r>
              <a:rPr lang="en-US" dirty="0"/>
              <a:t>One-hot-encoding, converted multivariate classification to a series of binary classifications for numeric interpretation</a:t>
            </a:r>
          </a:p>
          <a:p>
            <a:pPr lvl="0">
              <a:spcBef>
                <a:spcPts val="0"/>
              </a:spcBef>
              <a:buChar char="●"/>
            </a:pPr>
            <a:r>
              <a:rPr lang="en-US" dirty="0"/>
              <a:t>Replaced the instances with NAN values  with O or the mean value.</a:t>
            </a:r>
          </a:p>
          <a:p>
            <a:pPr lvl="0">
              <a:spcBef>
                <a:spcPts val="0"/>
              </a:spcBef>
              <a:buChar char="●"/>
            </a:pPr>
            <a:r>
              <a:rPr lang="en-US" dirty="0"/>
              <a:t>Created two samples from the Data set </a:t>
            </a:r>
          </a:p>
          <a:p>
            <a:pPr lvl="0">
              <a:spcBef>
                <a:spcPts val="0"/>
              </a:spcBef>
              <a:buChar char="●"/>
            </a:pPr>
            <a:r>
              <a:rPr lang="en-US" dirty="0"/>
              <a:t>First sample contained counties impacted by Katrina and counties not impacted by Hurricane </a:t>
            </a:r>
            <a:r>
              <a:rPr lang="en-US" dirty="0" err="1"/>
              <a:t>katrina</a:t>
            </a:r>
            <a:r>
              <a:rPr lang="en-US" dirty="0"/>
              <a:t> in the balanced ratio.</a:t>
            </a:r>
          </a:p>
          <a:p>
            <a:pPr>
              <a:spcBef>
                <a:spcPts val="0"/>
              </a:spcBef>
              <a:buFont typeface="Arial"/>
              <a:buChar char="●"/>
            </a:pPr>
            <a:r>
              <a:rPr lang="en-US" dirty="0"/>
              <a:t>Second sample contained counties impacted by Katrina and counties not impacted by Hurricane </a:t>
            </a:r>
            <a:r>
              <a:rPr lang="en-US" dirty="0" err="1"/>
              <a:t>katrina</a:t>
            </a:r>
            <a:r>
              <a:rPr lang="en-US" dirty="0"/>
              <a:t> in the unbalanced ratio that is the actual data.</a:t>
            </a:r>
          </a:p>
          <a:p>
            <a:pPr lvl="0">
              <a:spcBef>
                <a:spcPts val="0"/>
              </a:spcBef>
              <a:buChar char="●"/>
            </a:pPr>
            <a:endParaRPr lang="en-US" dirty="0"/>
          </a:p>
          <a:p>
            <a:pPr lvl="0">
              <a:spcBef>
                <a:spcPts val="0"/>
              </a:spcBef>
              <a:buChar char="●"/>
            </a:pPr>
            <a:endParaRPr lang="en-US" dirty="0"/>
          </a:p>
          <a:p>
            <a:pPr lvl="0">
              <a:spcBef>
                <a:spcPts val="0"/>
              </a:spcBef>
              <a:buChar char="●"/>
            </a:pPr>
            <a:endParaRPr lang="en-US" dirty="0"/>
          </a:p>
          <a:p>
            <a:endParaRPr lang="en-US" dirty="0"/>
          </a:p>
        </p:txBody>
      </p:sp>
      <p:sp>
        <p:nvSpPr>
          <p:cNvPr id="4" name="Slide Number Placeholder 3">
            <a:extLst>
              <a:ext uri="{FF2B5EF4-FFF2-40B4-BE49-F238E27FC236}">
                <a16:creationId xmlns:a16="http://schemas.microsoft.com/office/drawing/2014/main" id="{04B3E7BC-558F-4344-8CE0-0701EFDEA1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4103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7580dd288f_0_0"/>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Neural Network Model Implementation</a:t>
            </a:r>
            <a:endParaRPr dirty="0"/>
          </a:p>
        </p:txBody>
      </p:sp>
      <p:sp>
        <p:nvSpPr>
          <p:cNvPr id="233" name="Google Shape;233;g7580dd288f_0_0"/>
          <p:cNvSpPr txBox="1">
            <a:spLocks noGrp="1"/>
          </p:cNvSpPr>
          <p:nvPr>
            <p:ph type="body" idx="1"/>
          </p:nvPr>
        </p:nvSpPr>
        <p:spPr>
          <a:xfrm>
            <a:off x="1484311" y="2562787"/>
            <a:ext cx="10018800" cy="3779519"/>
          </a:xfrm>
          <a:prstGeom prst="rect">
            <a:avLst/>
          </a:prstGeom>
        </p:spPr>
        <p:txBody>
          <a:bodyPr spcFirstLastPara="1" wrap="square" lIns="91425" tIns="45700" rIns="91425" bIns="45700" anchor="ctr" anchorCtr="0">
            <a:noAutofit/>
          </a:bodyPr>
          <a:lstStyle/>
          <a:p>
            <a:pPr marL="457200" lvl="0" indent="-394335" algn="l" rtl="0">
              <a:spcBef>
                <a:spcPts val="0"/>
              </a:spcBef>
              <a:spcAft>
                <a:spcPts val="0"/>
              </a:spcAft>
              <a:buSzPts val="2610"/>
              <a:buChar char="●"/>
            </a:pPr>
            <a:r>
              <a:rPr lang="en-US" dirty="0"/>
              <a:t>We used Dense layer neural network for the implementation of the ANN.</a:t>
            </a:r>
            <a:endParaRPr dirty="0"/>
          </a:p>
          <a:p>
            <a:pPr marL="457200" lvl="0" indent="-394335" algn="l" rtl="0">
              <a:spcBef>
                <a:spcPts val="0"/>
              </a:spcBef>
              <a:spcAft>
                <a:spcPts val="0"/>
              </a:spcAft>
              <a:buSzPts val="2610"/>
              <a:buChar char="●"/>
            </a:pPr>
            <a:r>
              <a:rPr lang="en-US" dirty="0"/>
              <a:t>Hidden Layers  - as many as 5, each with between 10 to 200 nodes</a:t>
            </a:r>
          </a:p>
          <a:p>
            <a:pPr marL="457200" lvl="0" indent="-394335" algn="l" rtl="0">
              <a:spcBef>
                <a:spcPts val="0"/>
              </a:spcBef>
              <a:spcAft>
                <a:spcPts val="0"/>
              </a:spcAft>
              <a:buSzPts val="2610"/>
              <a:buChar char="●"/>
            </a:pPr>
            <a:r>
              <a:rPr lang="en-US" dirty="0"/>
              <a:t>Used Rectified Linear Unit(</a:t>
            </a:r>
            <a:r>
              <a:rPr lang="en-US" dirty="0" err="1"/>
              <a:t>ReLU</a:t>
            </a:r>
            <a:r>
              <a:rPr lang="en-US" dirty="0"/>
              <a:t>) as our activation function.</a:t>
            </a:r>
          </a:p>
          <a:p>
            <a:pPr marL="457200" lvl="0" indent="-394335" algn="l" rtl="0">
              <a:spcBef>
                <a:spcPts val="0"/>
              </a:spcBef>
              <a:spcAft>
                <a:spcPts val="0"/>
              </a:spcAft>
              <a:buSzPts val="2610"/>
              <a:buChar char="●"/>
            </a:pPr>
            <a:r>
              <a:rPr lang="en-US" dirty="0"/>
              <a:t>Used 100 epochs for training with a batch size of  32</a:t>
            </a:r>
          </a:p>
          <a:p>
            <a:pPr marL="457200" lvl="0" indent="-394335" algn="l" rtl="0">
              <a:spcBef>
                <a:spcPts val="0"/>
              </a:spcBef>
              <a:spcAft>
                <a:spcPts val="0"/>
              </a:spcAft>
              <a:buSzPts val="2610"/>
              <a:buChar char="●"/>
            </a:pPr>
            <a:r>
              <a:rPr lang="en-US" dirty="0"/>
              <a:t>Sample data was split in the ratio of 70 : 30 between Training and Testing Samples with a further splitting of 20 percent for the Validation Set in the Training Data set. </a:t>
            </a:r>
            <a:br>
              <a:rPr lang="en-US" dirty="0"/>
            </a:br>
            <a:endParaRPr dirty="0"/>
          </a:p>
        </p:txBody>
      </p:sp>
      <p:sp>
        <p:nvSpPr>
          <p:cNvPr id="234" name="Google Shape;234;g7580dd288f_0_0"/>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1B3B1-8611-A042-AC48-E9A41E8BB4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descr="A close up of a device&#10;&#10;Description automatically generated">
            <a:extLst>
              <a:ext uri="{FF2B5EF4-FFF2-40B4-BE49-F238E27FC236}">
                <a16:creationId xmlns:a16="http://schemas.microsoft.com/office/drawing/2014/main" id="{8F484999-BB42-1346-A2BB-2D01B2FBCA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3523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A92157-2C07-E24A-9AA4-1DD3E44332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4" name="Picture 3" descr="A picture containing screenshot&#10;&#10;Description automatically generated">
            <a:extLst>
              <a:ext uri="{FF2B5EF4-FFF2-40B4-BE49-F238E27FC236}">
                <a16:creationId xmlns:a16="http://schemas.microsoft.com/office/drawing/2014/main" id="{C1D4540C-2CEF-0940-BCC6-330136613CD4}"/>
              </a:ext>
            </a:extLst>
          </p:cNvPr>
          <p:cNvPicPr>
            <a:picLocks noChangeAspect="1"/>
          </p:cNvPicPr>
          <p:nvPr/>
        </p:nvPicPr>
        <p:blipFill>
          <a:blip r:embed="rId2"/>
          <a:stretch>
            <a:fillRect/>
          </a:stretch>
        </p:blipFill>
        <p:spPr>
          <a:xfrm>
            <a:off x="1" y="1243000"/>
            <a:ext cx="6096000" cy="4822825"/>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B8192685-EB44-8149-A815-39D37969BF68}"/>
              </a:ext>
            </a:extLst>
          </p:cNvPr>
          <p:cNvPicPr>
            <a:picLocks noChangeAspect="1"/>
          </p:cNvPicPr>
          <p:nvPr/>
        </p:nvPicPr>
        <p:blipFill>
          <a:blip r:embed="rId3"/>
          <a:stretch>
            <a:fillRect/>
          </a:stretch>
        </p:blipFill>
        <p:spPr>
          <a:xfrm>
            <a:off x="6229351" y="1903399"/>
            <a:ext cx="5962650" cy="4965700"/>
          </a:xfrm>
          <a:prstGeom prst="rect">
            <a:avLst/>
          </a:prstGeom>
        </p:spPr>
      </p:pic>
      <p:sp>
        <p:nvSpPr>
          <p:cNvPr id="7" name="TextBox 6">
            <a:extLst>
              <a:ext uri="{FF2B5EF4-FFF2-40B4-BE49-F238E27FC236}">
                <a16:creationId xmlns:a16="http://schemas.microsoft.com/office/drawing/2014/main" id="{34C4E4A7-5EC1-354C-821C-1C5C819C9009}"/>
              </a:ext>
            </a:extLst>
          </p:cNvPr>
          <p:cNvSpPr txBox="1"/>
          <p:nvPr/>
        </p:nvSpPr>
        <p:spPr>
          <a:xfrm>
            <a:off x="1000125" y="314326"/>
            <a:ext cx="11087100" cy="584775"/>
          </a:xfrm>
          <a:prstGeom prst="rect">
            <a:avLst/>
          </a:prstGeom>
          <a:noFill/>
        </p:spPr>
        <p:txBody>
          <a:bodyPr wrap="square" rtlCol="0">
            <a:spAutoFit/>
          </a:bodyPr>
          <a:lstStyle/>
          <a:p>
            <a:r>
              <a:rPr lang="en-US" sz="3200" b="1" dirty="0"/>
              <a:t>Training the Neural Network with 4K training Instances</a:t>
            </a:r>
          </a:p>
        </p:txBody>
      </p:sp>
      <p:sp>
        <p:nvSpPr>
          <p:cNvPr id="11" name="TextBox 10">
            <a:extLst>
              <a:ext uri="{FF2B5EF4-FFF2-40B4-BE49-F238E27FC236}">
                <a16:creationId xmlns:a16="http://schemas.microsoft.com/office/drawing/2014/main" id="{A17BDADA-64BD-4C47-8F83-9F776A77F638}"/>
              </a:ext>
            </a:extLst>
          </p:cNvPr>
          <p:cNvSpPr txBox="1"/>
          <p:nvPr/>
        </p:nvSpPr>
        <p:spPr>
          <a:xfrm>
            <a:off x="6229351" y="1288904"/>
            <a:ext cx="5513785" cy="523220"/>
          </a:xfrm>
          <a:prstGeom prst="rect">
            <a:avLst/>
          </a:prstGeom>
          <a:noFill/>
        </p:spPr>
        <p:txBody>
          <a:bodyPr wrap="square" rtlCol="0">
            <a:spAutoFit/>
          </a:bodyPr>
          <a:lstStyle/>
          <a:p>
            <a:r>
              <a:rPr lang="en-US" b="1" dirty="0"/>
              <a:t>The Neural Network with 0 hidden layer and only I/O layer and 5 nodes in the input layer</a:t>
            </a:r>
          </a:p>
        </p:txBody>
      </p:sp>
      <p:sp>
        <p:nvSpPr>
          <p:cNvPr id="12" name="Left Arrow 11">
            <a:extLst>
              <a:ext uri="{FF2B5EF4-FFF2-40B4-BE49-F238E27FC236}">
                <a16:creationId xmlns:a16="http://schemas.microsoft.com/office/drawing/2014/main" id="{51C5A945-4FF0-764B-B0E5-2180F5EA36EA}"/>
              </a:ext>
            </a:extLst>
          </p:cNvPr>
          <p:cNvSpPr/>
          <p:nvPr/>
        </p:nvSpPr>
        <p:spPr>
          <a:xfrm>
            <a:off x="5729288" y="6472238"/>
            <a:ext cx="626268"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163E77-C9F4-8E4E-A9F1-9084349F6F6B}"/>
              </a:ext>
            </a:extLst>
          </p:cNvPr>
          <p:cNvSpPr txBox="1"/>
          <p:nvPr/>
        </p:nvSpPr>
        <p:spPr>
          <a:xfrm>
            <a:off x="142875" y="6248375"/>
            <a:ext cx="5962650" cy="523220"/>
          </a:xfrm>
          <a:prstGeom prst="rect">
            <a:avLst/>
          </a:prstGeom>
          <a:noFill/>
        </p:spPr>
        <p:txBody>
          <a:bodyPr wrap="square" rtlCol="0">
            <a:spAutoFit/>
          </a:bodyPr>
          <a:lstStyle/>
          <a:p>
            <a:r>
              <a:rPr lang="en-US" b="1" dirty="0"/>
              <a:t>The Neural Network with 0 hidden layer and only I/O layer with 10 nodes in the input layer</a:t>
            </a:r>
          </a:p>
        </p:txBody>
      </p:sp>
      <p:sp>
        <p:nvSpPr>
          <p:cNvPr id="14" name="Left Arrow 13">
            <a:extLst>
              <a:ext uri="{FF2B5EF4-FFF2-40B4-BE49-F238E27FC236}">
                <a16:creationId xmlns:a16="http://schemas.microsoft.com/office/drawing/2014/main" id="{CF68F123-5E91-2948-8C08-DBF3C066A1A9}"/>
              </a:ext>
            </a:extLst>
          </p:cNvPr>
          <p:cNvSpPr/>
          <p:nvPr/>
        </p:nvSpPr>
        <p:spPr>
          <a:xfrm>
            <a:off x="5542359" y="1428750"/>
            <a:ext cx="686992" cy="4250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3F8E0116-6867-BA4D-A1C4-827D5E663BE9}"/>
              </a:ext>
            </a:extLst>
          </p:cNvPr>
          <p:cNvSpPr/>
          <p:nvPr/>
        </p:nvSpPr>
        <p:spPr>
          <a:xfrm>
            <a:off x="5729288" y="6248376"/>
            <a:ext cx="670428" cy="353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2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3C9F76-0D7E-8D49-9EBF-D6396A7E1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4" name="Picture 3" descr="A picture containing screenshot&#10;&#10;Description automatically generated">
            <a:extLst>
              <a:ext uri="{FF2B5EF4-FFF2-40B4-BE49-F238E27FC236}">
                <a16:creationId xmlns:a16="http://schemas.microsoft.com/office/drawing/2014/main" id="{55195241-B0AD-2D4B-A623-1A9DDC457879}"/>
              </a:ext>
            </a:extLst>
          </p:cNvPr>
          <p:cNvPicPr>
            <a:picLocks noChangeAspect="1"/>
          </p:cNvPicPr>
          <p:nvPr/>
        </p:nvPicPr>
        <p:blipFill>
          <a:blip r:embed="rId2"/>
          <a:stretch>
            <a:fillRect/>
          </a:stretch>
        </p:blipFill>
        <p:spPr>
          <a:xfrm>
            <a:off x="2500313" y="1471613"/>
            <a:ext cx="6731000" cy="4772600"/>
          </a:xfrm>
          <a:prstGeom prst="rect">
            <a:avLst/>
          </a:prstGeom>
        </p:spPr>
      </p:pic>
      <p:sp>
        <p:nvSpPr>
          <p:cNvPr id="7" name="TextBox 6">
            <a:extLst>
              <a:ext uri="{FF2B5EF4-FFF2-40B4-BE49-F238E27FC236}">
                <a16:creationId xmlns:a16="http://schemas.microsoft.com/office/drawing/2014/main" id="{11DC47CE-2668-BD4F-9E86-E9B40829F856}"/>
              </a:ext>
            </a:extLst>
          </p:cNvPr>
          <p:cNvSpPr txBox="1"/>
          <p:nvPr/>
        </p:nvSpPr>
        <p:spPr>
          <a:xfrm>
            <a:off x="1600200" y="757238"/>
            <a:ext cx="9644063" cy="861774"/>
          </a:xfrm>
          <a:prstGeom prst="rect">
            <a:avLst/>
          </a:prstGeom>
          <a:noFill/>
        </p:spPr>
        <p:txBody>
          <a:bodyPr wrap="square" rtlCol="0">
            <a:spAutoFit/>
          </a:bodyPr>
          <a:lstStyle/>
          <a:p>
            <a:r>
              <a:rPr lang="en-US" sz="1800" b="1" dirty="0"/>
              <a:t>The Neural Network with 2 hidden layers and 10,5 nodes respectively in each hidden layer </a:t>
            </a:r>
          </a:p>
          <a:p>
            <a:endParaRPr lang="en-US" dirty="0"/>
          </a:p>
        </p:txBody>
      </p:sp>
    </p:spTree>
    <p:extLst>
      <p:ext uri="{BB962C8B-B14F-4D97-AF65-F5344CB8AC3E}">
        <p14:creationId xmlns:p14="http://schemas.microsoft.com/office/powerpoint/2010/main" val="18094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8F7ED-2273-B54D-9E59-E60908621F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4" name="Picture 3" descr="A close up of a map&#10;&#10;Description automatically generated">
            <a:extLst>
              <a:ext uri="{FF2B5EF4-FFF2-40B4-BE49-F238E27FC236}">
                <a16:creationId xmlns:a16="http://schemas.microsoft.com/office/drawing/2014/main" id="{4C59B2C9-9F81-DA48-AF0F-41BF517232CE}"/>
              </a:ext>
            </a:extLst>
          </p:cNvPr>
          <p:cNvPicPr>
            <a:picLocks noChangeAspect="1"/>
          </p:cNvPicPr>
          <p:nvPr/>
        </p:nvPicPr>
        <p:blipFill>
          <a:blip r:embed="rId2"/>
          <a:stretch>
            <a:fillRect/>
          </a:stretch>
        </p:blipFill>
        <p:spPr>
          <a:xfrm>
            <a:off x="0" y="0"/>
            <a:ext cx="6089146" cy="4376928"/>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673DFD7A-CDC7-EA44-A112-AA6BBE1196D3}"/>
              </a:ext>
            </a:extLst>
          </p:cNvPr>
          <p:cNvPicPr>
            <a:picLocks noChangeAspect="1"/>
          </p:cNvPicPr>
          <p:nvPr/>
        </p:nvPicPr>
        <p:blipFill>
          <a:blip r:embed="rId3"/>
          <a:stretch>
            <a:fillRect/>
          </a:stretch>
        </p:blipFill>
        <p:spPr>
          <a:xfrm>
            <a:off x="6089146" y="2465274"/>
            <a:ext cx="6102854" cy="4394504"/>
          </a:xfrm>
          <a:prstGeom prst="rect">
            <a:avLst/>
          </a:prstGeom>
        </p:spPr>
      </p:pic>
      <p:pic>
        <p:nvPicPr>
          <p:cNvPr id="8" name="Picture 7" descr="A black sign with white text&#10;&#10;Description automatically generated">
            <a:extLst>
              <a:ext uri="{FF2B5EF4-FFF2-40B4-BE49-F238E27FC236}">
                <a16:creationId xmlns:a16="http://schemas.microsoft.com/office/drawing/2014/main" id="{598EAB2F-62B5-A448-870B-F34E73B47E8C}"/>
              </a:ext>
            </a:extLst>
          </p:cNvPr>
          <p:cNvPicPr>
            <a:picLocks noChangeAspect="1"/>
          </p:cNvPicPr>
          <p:nvPr/>
        </p:nvPicPr>
        <p:blipFill>
          <a:blip r:embed="rId4"/>
          <a:stretch>
            <a:fillRect/>
          </a:stretch>
        </p:blipFill>
        <p:spPr>
          <a:xfrm>
            <a:off x="1617785" y="4660874"/>
            <a:ext cx="2926080" cy="2007211"/>
          </a:xfrm>
          <a:prstGeom prst="rect">
            <a:avLst/>
          </a:prstGeom>
        </p:spPr>
      </p:pic>
      <p:sp>
        <p:nvSpPr>
          <p:cNvPr id="11" name="TextBox 10">
            <a:extLst>
              <a:ext uri="{FF2B5EF4-FFF2-40B4-BE49-F238E27FC236}">
                <a16:creationId xmlns:a16="http://schemas.microsoft.com/office/drawing/2014/main" id="{E8E4E20E-DC0B-5841-A74C-B20EA59542CB}"/>
              </a:ext>
            </a:extLst>
          </p:cNvPr>
          <p:cNvSpPr txBox="1"/>
          <p:nvPr/>
        </p:nvSpPr>
        <p:spPr>
          <a:xfrm>
            <a:off x="6587770" y="386942"/>
            <a:ext cx="5105606" cy="1138773"/>
          </a:xfrm>
          <a:prstGeom prst="rect">
            <a:avLst/>
          </a:prstGeom>
          <a:noFill/>
        </p:spPr>
        <p:txBody>
          <a:bodyPr wrap="square" rtlCol="0">
            <a:spAutoFit/>
          </a:bodyPr>
          <a:lstStyle/>
          <a:p>
            <a:r>
              <a:rPr lang="en-US" sz="1800" b="1" dirty="0"/>
              <a:t>The Neural Network with 3 hidden layers and \50, 20,5 nodes respectively in each hidden layer.</a:t>
            </a:r>
          </a:p>
          <a:p>
            <a:endParaRPr lang="en-US" dirty="0"/>
          </a:p>
        </p:txBody>
      </p:sp>
      <p:sp>
        <p:nvSpPr>
          <p:cNvPr id="12" name="Left Arrow 11">
            <a:extLst>
              <a:ext uri="{FF2B5EF4-FFF2-40B4-BE49-F238E27FC236}">
                <a16:creationId xmlns:a16="http://schemas.microsoft.com/office/drawing/2014/main" id="{2AB1EEE0-AF2E-0249-B127-A0581E0AC389}"/>
              </a:ext>
            </a:extLst>
          </p:cNvPr>
          <p:cNvSpPr/>
          <p:nvPr/>
        </p:nvSpPr>
        <p:spPr>
          <a:xfrm>
            <a:off x="5757863" y="728663"/>
            <a:ext cx="829907" cy="5200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4C8C27E-D545-5B45-8FF3-AF9258762D4E}"/>
              </a:ext>
            </a:extLst>
          </p:cNvPr>
          <p:cNvSpPr/>
          <p:nvPr/>
        </p:nvSpPr>
        <p:spPr>
          <a:xfrm flipH="1">
            <a:off x="9117713" y="2188464"/>
            <a:ext cx="512062" cy="6429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CCE7E66-A906-5D48-9529-984B908261BC}"/>
              </a:ext>
            </a:extLst>
          </p:cNvPr>
          <p:cNvSpPr txBox="1"/>
          <p:nvPr/>
        </p:nvSpPr>
        <p:spPr>
          <a:xfrm>
            <a:off x="7158038" y="1743075"/>
            <a:ext cx="4852610" cy="369332"/>
          </a:xfrm>
          <a:prstGeom prst="rect">
            <a:avLst/>
          </a:prstGeom>
          <a:noFill/>
        </p:spPr>
        <p:txBody>
          <a:bodyPr wrap="none" rtlCol="0">
            <a:spAutoFit/>
          </a:bodyPr>
          <a:lstStyle/>
          <a:p>
            <a:r>
              <a:rPr lang="en-US" sz="1800" b="1" dirty="0"/>
              <a:t>Prediction graph of the number of patents </a:t>
            </a:r>
          </a:p>
        </p:txBody>
      </p:sp>
    </p:spTree>
    <p:extLst>
      <p:ext uri="{BB962C8B-B14F-4D97-AF65-F5344CB8AC3E}">
        <p14:creationId xmlns:p14="http://schemas.microsoft.com/office/powerpoint/2010/main" val="329450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E7ED2-A38A-8A41-B84D-A06B3FBE47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A3ECE97A-9287-B647-81CD-D421A4DDB840}"/>
              </a:ext>
            </a:extLst>
          </p:cNvPr>
          <p:cNvPicPr>
            <a:picLocks noChangeAspect="1"/>
          </p:cNvPicPr>
          <p:nvPr/>
        </p:nvPicPr>
        <p:blipFill>
          <a:blip r:embed="rId2"/>
          <a:stretch>
            <a:fillRect/>
          </a:stretch>
        </p:blipFill>
        <p:spPr>
          <a:xfrm>
            <a:off x="0" y="0"/>
            <a:ext cx="6557963" cy="35981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EE5CE3D-4AF3-864A-BBE4-87050D1CE8C6}"/>
              </a:ext>
            </a:extLst>
          </p:cNvPr>
          <p:cNvPicPr>
            <a:picLocks noChangeAspect="1"/>
          </p:cNvPicPr>
          <p:nvPr/>
        </p:nvPicPr>
        <p:blipFill>
          <a:blip r:embed="rId3"/>
          <a:stretch>
            <a:fillRect/>
          </a:stretch>
        </p:blipFill>
        <p:spPr>
          <a:xfrm>
            <a:off x="6672262" y="1"/>
            <a:ext cx="5400675" cy="36290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4DD19B9-4A9E-F141-A85B-9B61C05F5F31}"/>
              </a:ext>
            </a:extLst>
          </p:cNvPr>
          <p:cNvPicPr>
            <a:picLocks noChangeAspect="1"/>
          </p:cNvPicPr>
          <p:nvPr/>
        </p:nvPicPr>
        <p:blipFill>
          <a:blip r:embed="rId4"/>
          <a:stretch>
            <a:fillRect/>
          </a:stretch>
        </p:blipFill>
        <p:spPr>
          <a:xfrm>
            <a:off x="0" y="3814762"/>
            <a:ext cx="6557963" cy="2933700"/>
          </a:xfrm>
          <a:prstGeom prst="rect">
            <a:avLst/>
          </a:prstGeom>
        </p:spPr>
      </p:pic>
      <p:sp>
        <p:nvSpPr>
          <p:cNvPr id="9" name="TextBox 8">
            <a:extLst>
              <a:ext uri="{FF2B5EF4-FFF2-40B4-BE49-F238E27FC236}">
                <a16:creationId xmlns:a16="http://schemas.microsoft.com/office/drawing/2014/main" id="{A66D36DE-FCE5-504D-86D1-F8239806EDF7}"/>
              </a:ext>
            </a:extLst>
          </p:cNvPr>
          <p:cNvSpPr txBox="1"/>
          <p:nvPr/>
        </p:nvSpPr>
        <p:spPr>
          <a:xfrm>
            <a:off x="6958012" y="4546122"/>
            <a:ext cx="5114925" cy="1231106"/>
          </a:xfrm>
          <a:prstGeom prst="rect">
            <a:avLst/>
          </a:prstGeom>
          <a:noFill/>
        </p:spPr>
        <p:txBody>
          <a:bodyPr wrap="square" rtlCol="0">
            <a:spAutoFit/>
          </a:bodyPr>
          <a:lstStyle/>
          <a:p>
            <a:r>
              <a:rPr lang="en-US" sz="2000" b="1" dirty="0"/>
              <a:t>The Neural Network with 4 hidden layer and 200,100,50,30 nodes respectively in each hidden layer</a:t>
            </a:r>
          </a:p>
          <a:p>
            <a:endParaRPr lang="en-US" dirty="0"/>
          </a:p>
        </p:txBody>
      </p:sp>
      <p:sp>
        <p:nvSpPr>
          <p:cNvPr id="11" name="Left Arrow 10">
            <a:extLst>
              <a:ext uri="{FF2B5EF4-FFF2-40B4-BE49-F238E27FC236}">
                <a16:creationId xmlns:a16="http://schemas.microsoft.com/office/drawing/2014/main" id="{25AB52EF-80FD-F249-99E0-EE7171D82067}"/>
              </a:ext>
            </a:extLst>
          </p:cNvPr>
          <p:cNvSpPr/>
          <p:nvPr/>
        </p:nvSpPr>
        <p:spPr>
          <a:xfrm>
            <a:off x="6096000" y="4886325"/>
            <a:ext cx="733425" cy="528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E973B722-435A-634F-8FAC-F9AFA3A8F165}"/>
              </a:ext>
            </a:extLst>
          </p:cNvPr>
          <p:cNvSpPr/>
          <p:nvPr/>
        </p:nvSpPr>
        <p:spPr>
          <a:xfrm>
            <a:off x="8572500" y="3429000"/>
            <a:ext cx="642938" cy="800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46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3D25-7D69-1C4A-8965-4611DA12D678}"/>
              </a:ext>
            </a:extLst>
          </p:cNvPr>
          <p:cNvSpPr>
            <a:spLocks noGrp="1"/>
          </p:cNvSpPr>
          <p:nvPr>
            <p:ph type="title"/>
          </p:nvPr>
        </p:nvSpPr>
        <p:spPr>
          <a:xfrm>
            <a:off x="1484312" y="685800"/>
            <a:ext cx="9745664" cy="914399"/>
          </a:xfrm>
        </p:spPr>
        <p:txBody>
          <a:bodyPr/>
          <a:lstStyle/>
          <a:p>
            <a:r>
              <a:rPr lang="en-US" dirty="0"/>
              <a:t>Training with 31 Thousand Instances</a:t>
            </a:r>
          </a:p>
        </p:txBody>
      </p:sp>
      <p:sp>
        <p:nvSpPr>
          <p:cNvPr id="3" name="Text Placeholder 2">
            <a:extLst>
              <a:ext uri="{FF2B5EF4-FFF2-40B4-BE49-F238E27FC236}">
                <a16:creationId xmlns:a16="http://schemas.microsoft.com/office/drawing/2014/main" id="{58DCE0F1-FDB2-EB4C-94B6-C71CBD48DD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4F4A2C-DCC4-614B-8788-5B73F8684D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descr="A close up of a map&#10;&#10;Description automatically generated">
            <a:extLst>
              <a:ext uri="{FF2B5EF4-FFF2-40B4-BE49-F238E27FC236}">
                <a16:creationId xmlns:a16="http://schemas.microsoft.com/office/drawing/2014/main" id="{F65DA6E4-25E1-C840-9B45-3CA329E5A5DA}"/>
              </a:ext>
            </a:extLst>
          </p:cNvPr>
          <p:cNvPicPr>
            <a:picLocks noChangeAspect="1"/>
          </p:cNvPicPr>
          <p:nvPr/>
        </p:nvPicPr>
        <p:blipFill>
          <a:blip r:embed="rId2"/>
          <a:stretch>
            <a:fillRect/>
          </a:stretch>
        </p:blipFill>
        <p:spPr>
          <a:xfrm>
            <a:off x="896769" y="1973505"/>
            <a:ext cx="5897881" cy="4368801"/>
          </a:xfrm>
          <a:prstGeom prst="rect">
            <a:avLst/>
          </a:prstGeom>
        </p:spPr>
      </p:pic>
      <p:sp>
        <p:nvSpPr>
          <p:cNvPr id="8" name="TextBox 7">
            <a:extLst>
              <a:ext uri="{FF2B5EF4-FFF2-40B4-BE49-F238E27FC236}">
                <a16:creationId xmlns:a16="http://schemas.microsoft.com/office/drawing/2014/main" id="{9AC4BAC6-23A1-7B49-9BB3-95CD6DA76C2B}"/>
              </a:ext>
            </a:extLst>
          </p:cNvPr>
          <p:cNvSpPr txBox="1"/>
          <p:nvPr/>
        </p:nvSpPr>
        <p:spPr>
          <a:xfrm>
            <a:off x="7086601" y="3243354"/>
            <a:ext cx="5376118" cy="1015663"/>
          </a:xfrm>
          <a:prstGeom prst="rect">
            <a:avLst/>
          </a:prstGeom>
          <a:noFill/>
        </p:spPr>
        <p:txBody>
          <a:bodyPr wrap="square" rtlCol="0">
            <a:spAutoFit/>
          </a:bodyPr>
          <a:lstStyle/>
          <a:p>
            <a:r>
              <a:rPr lang="en-US" sz="2000" b="1" dirty="0"/>
              <a:t>The Neural Network with 0 hidden layer and only I/O layer.</a:t>
            </a:r>
          </a:p>
          <a:p>
            <a:r>
              <a:rPr lang="en-US" sz="2000" b="1" dirty="0"/>
              <a:t>- Least Complex Neural Network Model </a:t>
            </a:r>
            <a:endParaRPr lang="en-US" sz="2000" dirty="0"/>
          </a:p>
        </p:txBody>
      </p:sp>
      <p:sp>
        <p:nvSpPr>
          <p:cNvPr id="13" name="Right Arrow 12">
            <a:extLst>
              <a:ext uri="{FF2B5EF4-FFF2-40B4-BE49-F238E27FC236}">
                <a16:creationId xmlns:a16="http://schemas.microsoft.com/office/drawing/2014/main" id="{71F9D271-CA0A-2448-9262-E9CCD351EE90}"/>
              </a:ext>
            </a:extLst>
          </p:cNvPr>
          <p:cNvSpPr/>
          <p:nvPr/>
        </p:nvSpPr>
        <p:spPr>
          <a:xfrm>
            <a:off x="6400800" y="4014788"/>
            <a:ext cx="685801" cy="244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99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39A3D9-3BC1-7146-A8CD-2DD0A28496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4" name="Picture 3" descr="A close up of a map&#10;&#10;Description automatically generated">
            <a:extLst>
              <a:ext uri="{FF2B5EF4-FFF2-40B4-BE49-F238E27FC236}">
                <a16:creationId xmlns:a16="http://schemas.microsoft.com/office/drawing/2014/main" id="{1CBF66ED-60BF-9D47-A191-AB8027EF615C}"/>
              </a:ext>
            </a:extLst>
          </p:cNvPr>
          <p:cNvPicPr>
            <a:picLocks noChangeAspect="1"/>
          </p:cNvPicPr>
          <p:nvPr/>
        </p:nvPicPr>
        <p:blipFill>
          <a:blip r:embed="rId2"/>
          <a:stretch>
            <a:fillRect/>
          </a:stretch>
        </p:blipFill>
        <p:spPr>
          <a:xfrm>
            <a:off x="0" y="0"/>
            <a:ext cx="6292850" cy="5105400"/>
          </a:xfrm>
          <a:prstGeom prst="rect">
            <a:avLst/>
          </a:prstGeom>
        </p:spPr>
      </p:pic>
      <p:pic>
        <p:nvPicPr>
          <p:cNvPr id="6" name="Picture 5" descr="A close up of a map&#10;&#10;Description automatically generated">
            <a:extLst>
              <a:ext uri="{FF2B5EF4-FFF2-40B4-BE49-F238E27FC236}">
                <a16:creationId xmlns:a16="http://schemas.microsoft.com/office/drawing/2014/main" id="{807A21CF-A727-D94A-A962-6A46DCA38A0E}"/>
              </a:ext>
            </a:extLst>
          </p:cNvPr>
          <p:cNvPicPr>
            <a:picLocks noChangeAspect="1"/>
          </p:cNvPicPr>
          <p:nvPr/>
        </p:nvPicPr>
        <p:blipFill>
          <a:blip r:embed="rId3"/>
          <a:stretch>
            <a:fillRect/>
          </a:stretch>
        </p:blipFill>
        <p:spPr>
          <a:xfrm>
            <a:off x="6457950" y="1803400"/>
            <a:ext cx="5734050" cy="5054600"/>
          </a:xfrm>
          <a:prstGeom prst="rect">
            <a:avLst/>
          </a:prstGeom>
        </p:spPr>
      </p:pic>
      <p:sp>
        <p:nvSpPr>
          <p:cNvPr id="7" name="TextBox 6">
            <a:extLst>
              <a:ext uri="{FF2B5EF4-FFF2-40B4-BE49-F238E27FC236}">
                <a16:creationId xmlns:a16="http://schemas.microsoft.com/office/drawing/2014/main" id="{669E7755-EEA9-B746-8F13-C0C0BFA9764E}"/>
              </a:ext>
            </a:extLst>
          </p:cNvPr>
          <p:cNvSpPr txBox="1"/>
          <p:nvPr/>
        </p:nvSpPr>
        <p:spPr>
          <a:xfrm>
            <a:off x="6457949" y="609626"/>
            <a:ext cx="5314951" cy="707886"/>
          </a:xfrm>
          <a:prstGeom prst="rect">
            <a:avLst/>
          </a:prstGeom>
          <a:noFill/>
        </p:spPr>
        <p:txBody>
          <a:bodyPr wrap="square" rtlCol="0">
            <a:spAutoFit/>
          </a:bodyPr>
          <a:lstStyle/>
          <a:p>
            <a:r>
              <a:rPr lang="en-US" sz="2000" b="1" dirty="0"/>
              <a:t>The Neural Network with 1 hidden layer and 100 nodes in the first hidden layer.</a:t>
            </a:r>
          </a:p>
        </p:txBody>
      </p:sp>
      <p:sp>
        <p:nvSpPr>
          <p:cNvPr id="8" name="TextBox 7">
            <a:extLst>
              <a:ext uri="{FF2B5EF4-FFF2-40B4-BE49-F238E27FC236}">
                <a16:creationId xmlns:a16="http://schemas.microsoft.com/office/drawing/2014/main" id="{C5498842-64AC-CE47-B083-9275843618D8}"/>
              </a:ext>
            </a:extLst>
          </p:cNvPr>
          <p:cNvSpPr txBox="1"/>
          <p:nvPr/>
        </p:nvSpPr>
        <p:spPr>
          <a:xfrm>
            <a:off x="228600" y="5513943"/>
            <a:ext cx="6064250" cy="923330"/>
          </a:xfrm>
          <a:prstGeom prst="rect">
            <a:avLst/>
          </a:prstGeom>
          <a:noFill/>
        </p:spPr>
        <p:txBody>
          <a:bodyPr wrap="square" rtlCol="0">
            <a:spAutoFit/>
          </a:bodyPr>
          <a:lstStyle/>
          <a:p>
            <a:r>
              <a:rPr lang="en-US" sz="2000" b="1" dirty="0"/>
              <a:t>The Neural Network with 2 hidden layer and 100 and 50 nodes in the hidden layers respectively </a:t>
            </a:r>
          </a:p>
          <a:p>
            <a:endParaRPr lang="en-US" dirty="0"/>
          </a:p>
        </p:txBody>
      </p:sp>
      <p:sp>
        <p:nvSpPr>
          <p:cNvPr id="9" name="Left Arrow 8">
            <a:extLst>
              <a:ext uri="{FF2B5EF4-FFF2-40B4-BE49-F238E27FC236}">
                <a16:creationId xmlns:a16="http://schemas.microsoft.com/office/drawing/2014/main" id="{23530D08-5A1B-B84F-9045-B28D3A57F2E9}"/>
              </a:ext>
            </a:extLst>
          </p:cNvPr>
          <p:cNvSpPr/>
          <p:nvPr/>
        </p:nvSpPr>
        <p:spPr>
          <a:xfrm>
            <a:off x="5972175" y="900113"/>
            <a:ext cx="485774" cy="2173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DB6ADE0-AA28-4E4E-8C6F-31AD4F1384B6}"/>
              </a:ext>
            </a:extLst>
          </p:cNvPr>
          <p:cNvSpPr/>
          <p:nvPr/>
        </p:nvSpPr>
        <p:spPr>
          <a:xfrm>
            <a:off x="6215062" y="5715000"/>
            <a:ext cx="407987" cy="5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03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2F1D5A-FF9C-0045-BAF3-34390E6AA7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4" name="Picture 3" descr="A screenshot of a cell phone&#10;&#10;Description automatically generated">
            <a:extLst>
              <a:ext uri="{FF2B5EF4-FFF2-40B4-BE49-F238E27FC236}">
                <a16:creationId xmlns:a16="http://schemas.microsoft.com/office/drawing/2014/main" id="{B18F3B0D-BDB5-7542-8A83-3FEE9EA22B9D}"/>
              </a:ext>
            </a:extLst>
          </p:cNvPr>
          <p:cNvPicPr>
            <a:picLocks noChangeAspect="1"/>
          </p:cNvPicPr>
          <p:nvPr/>
        </p:nvPicPr>
        <p:blipFill>
          <a:blip r:embed="rId2"/>
          <a:stretch>
            <a:fillRect/>
          </a:stretch>
        </p:blipFill>
        <p:spPr>
          <a:xfrm>
            <a:off x="0" y="0"/>
            <a:ext cx="6130856" cy="450056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1BCC7C9-BDC9-6643-93FE-E4A5D938E8E8}"/>
              </a:ext>
            </a:extLst>
          </p:cNvPr>
          <p:cNvPicPr>
            <a:picLocks noChangeAspect="1"/>
          </p:cNvPicPr>
          <p:nvPr/>
        </p:nvPicPr>
        <p:blipFill>
          <a:blip r:embed="rId3"/>
          <a:stretch>
            <a:fillRect/>
          </a:stretch>
        </p:blipFill>
        <p:spPr>
          <a:xfrm>
            <a:off x="6291193" y="0"/>
            <a:ext cx="5891212" cy="450056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47798BE-4BA1-F64C-9BD2-FB0BC016EC4C}"/>
              </a:ext>
            </a:extLst>
          </p:cNvPr>
          <p:cNvPicPr>
            <a:picLocks noChangeAspect="1"/>
          </p:cNvPicPr>
          <p:nvPr/>
        </p:nvPicPr>
        <p:blipFill>
          <a:blip r:embed="rId4"/>
          <a:stretch>
            <a:fillRect/>
          </a:stretch>
        </p:blipFill>
        <p:spPr>
          <a:xfrm>
            <a:off x="1" y="4554538"/>
            <a:ext cx="6130856" cy="2357437"/>
          </a:xfrm>
          <a:prstGeom prst="rect">
            <a:avLst/>
          </a:prstGeom>
        </p:spPr>
      </p:pic>
      <p:sp>
        <p:nvSpPr>
          <p:cNvPr id="9" name="TextBox 8">
            <a:extLst>
              <a:ext uri="{FF2B5EF4-FFF2-40B4-BE49-F238E27FC236}">
                <a16:creationId xmlns:a16="http://schemas.microsoft.com/office/drawing/2014/main" id="{EA684946-41D1-E04D-999A-42C7A5946594}"/>
              </a:ext>
            </a:extLst>
          </p:cNvPr>
          <p:cNvSpPr txBox="1"/>
          <p:nvPr/>
        </p:nvSpPr>
        <p:spPr>
          <a:xfrm>
            <a:off x="6550749" y="5144692"/>
            <a:ext cx="5372100" cy="1538883"/>
          </a:xfrm>
          <a:prstGeom prst="rect">
            <a:avLst/>
          </a:prstGeom>
          <a:noFill/>
        </p:spPr>
        <p:txBody>
          <a:bodyPr wrap="square" rtlCol="0">
            <a:spAutoFit/>
          </a:bodyPr>
          <a:lstStyle/>
          <a:p>
            <a:r>
              <a:rPr lang="en-US" sz="2000" b="1" dirty="0"/>
              <a:t>The Neural Network with 5 hidden layers and 150,100,50,30,20 nodes in the hidden layers respectively – Most Complex Neural Network model</a:t>
            </a:r>
          </a:p>
          <a:p>
            <a:endParaRPr lang="en-US" dirty="0"/>
          </a:p>
        </p:txBody>
      </p:sp>
      <p:sp>
        <p:nvSpPr>
          <p:cNvPr id="11" name="Left Arrow 10">
            <a:extLst>
              <a:ext uri="{FF2B5EF4-FFF2-40B4-BE49-F238E27FC236}">
                <a16:creationId xmlns:a16="http://schemas.microsoft.com/office/drawing/2014/main" id="{5C65683D-D23D-284F-93CF-B4985C49C517}"/>
              </a:ext>
            </a:extLst>
          </p:cNvPr>
          <p:cNvSpPr/>
          <p:nvPr/>
        </p:nvSpPr>
        <p:spPr>
          <a:xfrm>
            <a:off x="5829300" y="5733256"/>
            <a:ext cx="571500" cy="5151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B6F3A5FF-CEB7-494C-B67B-8788D35F31A9}"/>
              </a:ext>
            </a:extLst>
          </p:cNvPr>
          <p:cNvSpPr/>
          <p:nvPr/>
        </p:nvSpPr>
        <p:spPr>
          <a:xfrm>
            <a:off x="8686800" y="4243388"/>
            <a:ext cx="685800" cy="5857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55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6b344ab885_0_14"/>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50" name="Google Shape;150;g6b344ab885_0_14"/>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457200" lvl="0" indent="-419100" algn="l" rtl="0">
              <a:lnSpc>
                <a:spcPct val="100000"/>
              </a:lnSpc>
              <a:spcBef>
                <a:spcPts val="360"/>
              </a:spcBef>
              <a:spcAft>
                <a:spcPts val="0"/>
              </a:spcAft>
              <a:buSzPts val="3000"/>
              <a:buChar char="•"/>
            </a:pPr>
            <a:r>
              <a:rPr lang="en-US" sz="3000"/>
              <a:t>Language and environment for statistical and data analysis</a:t>
            </a:r>
            <a:endParaRPr sz="3000"/>
          </a:p>
          <a:p>
            <a:pPr marL="914400" lvl="1" indent="-381000" algn="l" rtl="0">
              <a:lnSpc>
                <a:spcPct val="100000"/>
              </a:lnSpc>
              <a:spcBef>
                <a:spcPts val="1000"/>
              </a:spcBef>
              <a:spcAft>
                <a:spcPts val="0"/>
              </a:spcAft>
              <a:buSzPts val="2400"/>
              <a:buChar char="•"/>
            </a:pPr>
            <a:r>
              <a:rPr lang="en-US" sz="2400"/>
              <a:t>Extensive computational and data visualization capabilities</a:t>
            </a:r>
            <a:endParaRPr sz="2400"/>
          </a:p>
          <a:p>
            <a:pPr marL="914400" lvl="1" indent="-381000" algn="l" rtl="0">
              <a:lnSpc>
                <a:spcPct val="100000"/>
              </a:lnSpc>
              <a:spcBef>
                <a:spcPts val="1000"/>
              </a:spcBef>
              <a:spcAft>
                <a:spcPts val="0"/>
              </a:spcAft>
              <a:buSzPts val="2400"/>
              <a:buChar char="•"/>
            </a:pPr>
            <a:r>
              <a:rPr lang="en-US" sz="2400"/>
              <a:t>Free and open source under the GNU General Public License</a:t>
            </a:r>
            <a:endParaRPr sz="2400"/>
          </a:p>
          <a:p>
            <a:pPr marL="457200" lvl="0" indent="-419100" algn="l" rtl="0">
              <a:lnSpc>
                <a:spcPct val="100000"/>
              </a:lnSpc>
              <a:spcBef>
                <a:spcPts val="1000"/>
              </a:spcBef>
              <a:spcAft>
                <a:spcPts val="0"/>
              </a:spcAft>
              <a:buSzPts val="3000"/>
              <a:buChar char="•"/>
            </a:pPr>
            <a:r>
              <a:rPr lang="en-US" sz="3000"/>
              <a:t>One of the most popular languages for statisticians, data scientists, and researchers, often behind Python</a:t>
            </a:r>
            <a:br>
              <a:rPr lang="en-US" sz="3000"/>
            </a:br>
            <a:endParaRPr sz="3000"/>
          </a:p>
          <a:p>
            <a:pPr marL="457200" lvl="0" indent="-419100" algn="l" rtl="0">
              <a:lnSpc>
                <a:spcPct val="100000"/>
              </a:lnSpc>
              <a:spcBef>
                <a:spcPts val="1000"/>
              </a:spcBef>
              <a:spcAft>
                <a:spcPts val="0"/>
              </a:spcAft>
              <a:buSzPts val="3000"/>
              <a:buChar char="•"/>
            </a:pPr>
            <a:r>
              <a:rPr lang="en-US" sz="3000"/>
              <a:t>Most commonly </a:t>
            </a:r>
            <a:br>
              <a:rPr lang="en-US" sz="3000"/>
            </a:br>
            <a:r>
              <a:rPr lang="en-US" sz="3000"/>
              <a:t>in academia</a:t>
            </a:r>
            <a:endParaRPr sz="3000"/>
          </a:p>
          <a:p>
            <a:pPr marL="457200" lvl="0" indent="-419100" algn="l" rtl="0">
              <a:lnSpc>
                <a:spcPct val="100000"/>
              </a:lnSpc>
              <a:spcBef>
                <a:spcPts val="1000"/>
              </a:spcBef>
              <a:spcAft>
                <a:spcPts val="1000"/>
              </a:spcAft>
              <a:buSzPts val="3000"/>
              <a:buChar char="•"/>
            </a:pPr>
            <a:r>
              <a:rPr lang="en-US" sz="3000"/>
              <a:t>Also commercial</a:t>
            </a:r>
            <a:br>
              <a:rPr lang="en-US" sz="3000"/>
            </a:br>
            <a:r>
              <a:rPr lang="en-US" sz="3000"/>
              <a:t>uses in industry</a:t>
            </a:r>
            <a:endParaRPr sz="3000"/>
          </a:p>
        </p:txBody>
      </p:sp>
      <p:sp>
        <p:nvSpPr>
          <p:cNvPr id="151" name="Google Shape;151;g6b344ab885_0_14"/>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graphicFrame>
        <p:nvGraphicFramePr>
          <p:cNvPr id="152" name="Google Shape;152;g6b344ab885_0_14"/>
          <p:cNvGraphicFramePr/>
          <p:nvPr/>
        </p:nvGraphicFramePr>
        <p:xfrm>
          <a:off x="5140375" y="4192650"/>
          <a:ext cx="6462725" cy="2329930"/>
        </p:xfrm>
        <a:graphic>
          <a:graphicData uri="http://schemas.openxmlformats.org/drawingml/2006/table">
            <a:tbl>
              <a:tblPr>
                <a:noFill/>
                <a:tableStyleId>{084E71C1-6C50-4BE9-808C-987FB0A315BD}</a:tableStyleId>
              </a:tblPr>
              <a:tblGrid>
                <a:gridCol w="1497075">
                  <a:extLst>
                    <a:ext uri="{9D8B030D-6E8A-4147-A177-3AD203B41FA5}">
                      <a16:colId xmlns:a16="http://schemas.microsoft.com/office/drawing/2014/main" val="20000"/>
                    </a:ext>
                  </a:extLst>
                </a:gridCol>
                <a:gridCol w="4965650">
                  <a:extLst>
                    <a:ext uri="{9D8B030D-6E8A-4147-A177-3AD203B41FA5}">
                      <a16:colId xmlns:a16="http://schemas.microsoft.com/office/drawing/2014/main" val="20001"/>
                    </a:ext>
                  </a:extLst>
                </a:gridCol>
              </a:tblGrid>
              <a:tr h="3376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Twitter</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Monitor user experience</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376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Ford</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Analyse social media to support design decisions for their cars</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5064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New York Times</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Infographics, data journalism</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50640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Microsoft</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Released Microsoft R Open, an enhanced R distribution and Microsoft R server after acquiring Revolution Analytics in 2015</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508750">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Google</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marR="292100" lvl="0" indent="0" algn="l" rtl="0">
                        <a:lnSpc>
                          <a:spcPct val="100000"/>
                        </a:lnSpc>
                        <a:spcBef>
                          <a:spcPts val="0"/>
                        </a:spcBef>
                        <a:spcAft>
                          <a:spcPts val="0"/>
                        </a:spcAft>
                        <a:buNone/>
                      </a:pPr>
                      <a:r>
                        <a:rPr lang="en-US" sz="1200">
                          <a:solidFill>
                            <a:srgbClr val="252830"/>
                          </a:solidFill>
                          <a:latin typeface="Nunito"/>
                          <a:ea typeface="Nunito"/>
                          <a:cs typeface="Nunito"/>
                          <a:sym typeface="Nunito"/>
                        </a:rPr>
                        <a:t>Created the R style guide for the R user community inside Google</a:t>
                      </a:r>
                      <a:endParaRPr sz="1200">
                        <a:solidFill>
                          <a:srgbClr val="252830"/>
                        </a:solidFill>
                        <a:latin typeface="Nunito"/>
                        <a:ea typeface="Nunito"/>
                        <a:cs typeface="Nunito"/>
                        <a:sym typeface="Nunito"/>
                      </a:endParaRPr>
                    </a:p>
                  </a:txBody>
                  <a:tcPr marL="95250" marR="76200" marT="95250" marB="857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7580dd288f_0_6"/>
          <p:cNvSpPr txBox="1">
            <a:spLocks noGrp="1"/>
          </p:cNvSpPr>
          <p:nvPr>
            <p:ph type="title"/>
          </p:nvPr>
        </p:nvSpPr>
        <p:spPr>
          <a:xfrm>
            <a:off x="1382556" y="0"/>
            <a:ext cx="10018800" cy="175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Neural Network Results</a:t>
            </a:r>
            <a:endParaRPr dirty="0"/>
          </a:p>
        </p:txBody>
      </p:sp>
      <p:sp>
        <p:nvSpPr>
          <p:cNvPr id="240" name="Google Shape;240;g7580dd288f_0_6"/>
          <p:cNvSpPr txBox="1">
            <a:spLocks noGrp="1"/>
          </p:cNvSpPr>
          <p:nvPr>
            <p:ph type="body" idx="1"/>
          </p:nvPr>
        </p:nvSpPr>
        <p:spPr>
          <a:xfrm>
            <a:off x="1484310" y="1448972"/>
            <a:ext cx="10018800" cy="4342227"/>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We implemented the Neural Network Model in two stages</a:t>
            </a:r>
            <a:endParaRPr dirty="0"/>
          </a:p>
          <a:p>
            <a:pPr lvl="0">
              <a:buChar char="●"/>
            </a:pPr>
            <a:r>
              <a:rPr lang="en-US" dirty="0"/>
              <a:t>In First case we finetuned ANN’s hyperparameters multiple times with 4k training instances.</a:t>
            </a:r>
          </a:p>
          <a:p>
            <a:pPr lvl="0">
              <a:buChar char="●"/>
            </a:pPr>
            <a:r>
              <a:rPr lang="en-US" dirty="0"/>
              <a:t>In second case we finetuned ANN’s hyperparameters multiple times with 31k training instances.</a:t>
            </a:r>
          </a:p>
          <a:p>
            <a:pPr lvl="0">
              <a:buChar char="●"/>
            </a:pPr>
            <a:r>
              <a:rPr lang="en-US" dirty="0"/>
              <a:t>The Mean Absolute Error which we got in the first case with highest complex ANN model was 24.87428. However the model was Overfitting</a:t>
            </a:r>
          </a:p>
          <a:p>
            <a:pPr>
              <a:buFont typeface="Arial"/>
              <a:buChar char="●"/>
            </a:pPr>
            <a:r>
              <a:rPr lang="en-US" dirty="0"/>
              <a:t>The Mean Absolute Error which we got in the second case with highest complex ANN model was 26.88864. However the model is not Overfitting</a:t>
            </a:r>
          </a:p>
          <a:p>
            <a:pPr lvl="0">
              <a:buChar char="●"/>
            </a:pPr>
            <a:endParaRPr lang="en-US" dirty="0"/>
          </a:p>
          <a:p>
            <a:pPr lvl="0">
              <a:buChar char="●"/>
            </a:pPr>
            <a:endParaRPr lang="en-US" dirty="0"/>
          </a:p>
        </p:txBody>
      </p:sp>
      <p:sp>
        <p:nvSpPr>
          <p:cNvPr id="241" name="Google Shape;241;g7580dd288f_0_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4964-84AF-3E49-AB47-0BB3A8D25B6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AF30D50-745C-9C42-A0AA-2F0471465A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descr="A screenshot of a computer&#10;&#10;Description automatically generated">
            <a:extLst>
              <a:ext uri="{FF2B5EF4-FFF2-40B4-BE49-F238E27FC236}">
                <a16:creationId xmlns:a16="http://schemas.microsoft.com/office/drawing/2014/main" id="{F33D8D38-4E56-D04A-B1D1-5E4813217498}"/>
              </a:ext>
            </a:extLst>
          </p:cNvPr>
          <p:cNvPicPr>
            <a:picLocks noChangeAspect="1"/>
          </p:cNvPicPr>
          <p:nvPr/>
        </p:nvPicPr>
        <p:blipFill>
          <a:blip r:embed="rId2"/>
          <a:stretch>
            <a:fillRect/>
          </a:stretch>
        </p:blipFill>
        <p:spPr>
          <a:xfrm>
            <a:off x="0" y="0"/>
            <a:ext cx="11856399" cy="6858000"/>
          </a:xfrm>
          <a:prstGeom prst="rect">
            <a:avLst/>
          </a:prstGeom>
        </p:spPr>
      </p:pic>
    </p:spTree>
    <p:extLst>
      <p:ext uri="{BB962C8B-B14F-4D97-AF65-F5344CB8AC3E}">
        <p14:creationId xmlns:p14="http://schemas.microsoft.com/office/powerpoint/2010/main" val="131190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7907efdd4d_0_2"/>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Random Forest algorithm Implementation</a:t>
            </a:r>
            <a:endParaRPr dirty="0"/>
          </a:p>
        </p:txBody>
      </p:sp>
      <p:sp>
        <p:nvSpPr>
          <p:cNvPr id="247" name="Google Shape;247;g7907efdd4d_0_2"/>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3000" dirty="0"/>
              <a:t>How Random Tree Algorithm functions:</a:t>
            </a:r>
            <a:endParaRPr sz="3000" dirty="0"/>
          </a:p>
          <a:p>
            <a:pPr marL="0" lvl="0" indent="0" algn="l" rtl="0">
              <a:lnSpc>
                <a:spcPct val="100000"/>
              </a:lnSpc>
              <a:spcBef>
                <a:spcPts val="1000"/>
              </a:spcBef>
              <a:spcAft>
                <a:spcPts val="0"/>
              </a:spcAft>
              <a:buNone/>
            </a:pPr>
            <a:r>
              <a:rPr lang="en-US" dirty="0"/>
              <a:t>[ tree plot and explanation ]</a:t>
            </a:r>
            <a:endParaRPr dirty="0"/>
          </a:p>
          <a:p>
            <a:pPr marL="0" lvl="0" indent="0" algn="l" rtl="0">
              <a:lnSpc>
                <a:spcPct val="100000"/>
              </a:lnSpc>
              <a:spcBef>
                <a:spcPts val="1000"/>
              </a:spcBef>
              <a:spcAft>
                <a:spcPts val="0"/>
              </a:spcAft>
              <a:buNone/>
            </a:pPr>
            <a:endParaRPr dirty="0"/>
          </a:p>
          <a:p>
            <a:pPr marL="0" lvl="0" indent="0" algn="l" rtl="0">
              <a:lnSpc>
                <a:spcPct val="100000"/>
              </a:lnSpc>
              <a:spcBef>
                <a:spcPts val="1000"/>
              </a:spcBef>
              <a:spcAft>
                <a:spcPts val="1000"/>
              </a:spcAft>
              <a:buNone/>
            </a:pPr>
            <a:endParaRPr dirty="0"/>
          </a:p>
        </p:txBody>
      </p:sp>
      <p:sp>
        <p:nvSpPr>
          <p:cNvPr id="248" name="Google Shape;248;g7907efdd4d_0_2"/>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22</a:t>
            </a:fld>
            <a:endParaRPr/>
          </a:p>
        </p:txBody>
      </p:sp>
      <p:pic>
        <p:nvPicPr>
          <p:cNvPr id="249" name="Google Shape;249;g7907efdd4d_0_2"/>
          <p:cNvPicPr preferRelativeResize="0"/>
          <p:nvPr/>
        </p:nvPicPr>
        <p:blipFill>
          <a:blip r:embed="rId3">
            <a:alphaModFix/>
          </a:blip>
          <a:stretch>
            <a:fillRect/>
          </a:stretch>
        </p:blipFill>
        <p:spPr>
          <a:xfrm>
            <a:off x="1484300" y="1821825"/>
            <a:ext cx="9149176" cy="4969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7580dd288f_1_2"/>
          <p:cNvSpPr txBox="1">
            <a:spLocks noGrp="1"/>
          </p:cNvSpPr>
          <p:nvPr>
            <p:ph type="title"/>
          </p:nvPr>
        </p:nvSpPr>
        <p:spPr>
          <a:xfrm>
            <a:off x="1150461" y="0"/>
            <a:ext cx="10018800" cy="1752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MAIN PRINCIPLE</a:t>
            </a:r>
            <a:endParaRPr/>
          </a:p>
        </p:txBody>
      </p:sp>
      <p:sp>
        <p:nvSpPr>
          <p:cNvPr id="255" name="Google Shape;255;g7580dd288f_1_2"/>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56" name="Google Shape;256;g7580dd288f_1_2"/>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23</a:t>
            </a:fld>
            <a:endParaRPr/>
          </a:p>
        </p:txBody>
      </p:sp>
      <p:pic>
        <p:nvPicPr>
          <p:cNvPr id="257" name="Google Shape;257;g7580dd288f_1_2"/>
          <p:cNvPicPr preferRelativeResize="0"/>
          <p:nvPr/>
        </p:nvPicPr>
        <p:blipFill>
          <a:blip r:embed="rId3">
            <a:alphaModFix/>
          </a:blip>
          <a:stretch>
            <a:fillRect/>
          </a:stretch>
        </p:blipFill>
        <p:spPr>
          <a:xfrm>
            <a:off x="1249500" y="1366850"/>
            <a:ext cx="10253601" cy="5100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78f5119b55_0_14"/>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Results</a:t>
            </a:r>
            <a:endParaRPr/>
          </a:p>
        </p:txBody>
      </p:sp>
      <p:sp>
        <p:nvSpPr>
          <p:cNvPr id="263" name="Google Shape;263;g78f5119b55_0_14"/>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1000"/>
              </a:spcAft>
              <a:buNone/>
            </a:pPr>
            <a:endParaRPr/>
          </a:p>
        </p:txBody>
      </p:sp>
      <p:sp>
        <p:nvSpPr>
          <p:cNvPr id="264" name="Google Shape;264;g78f5119b55_0_14"/>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24</a:t>
            </a:fld>
            <a:endParaRPr/>
          </a:p>
        </p:txBody>
      </p:sp>
      <p:pic>
        <p:nvPicPr>
          <p:cNvPr id="265" name="Google Shape;265;g78f5119b55_0_14"/>
          <p:cNvPicPr preferRelativeResize="0"/>
          <p:nvPr/>
        </p:nvPicPr>
        <p:blipFill>
          <a:blip r:embed="rId3">
            <a:alphaModFix/>
          </a:blip>
          <a:stretch>
            <a:fillRect/>
          </a:stretch>
        </p:blipFill>
        <p:spPr>
          <a:xfrm>
            <a:off x="1112875" y="1003875"/>
            <a:ext cx="10748326" cy="5949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7580dd288f_1_11"/>
          <p:cNvSpPr txBox="1">
            <a:spLocks noGrp="1"/>
          </p:cNvSpPr>
          <p:nvPr>
            <p:ph type="title"/>
          </p:nvPr>
        </p:nvSpPr>
        <p:spPr>
          <a:xfrm>
            <a:off x="1484300" y="162650"/>
            <a:ext cx="9917100" cy="123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Results</a:t>
            </a:r>
            <a:endParaRPr/>
          </a:p>
        </p:txBody>
      </p:sp>
      <p:sp>
        <p:nvSpPr>
          <p:cNvPr id="271" name="Google Shape;271;g7580dd288f_1_11"/>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72" name="Google Shape;272;g7580dd288f_1_11"/>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25</a:t>
            </a:fld>
            <a:endParaRPr/>
          </a:p>
        </p:txBody>
      </p:sp>
      <p:pic>
        <p:nvPicPr>
          <p:cNvPr id="273" name="Google Shape;273;g7580dd288f_1_11"/>
          <p:cNvPicPr preferRelativeResize="0"/>
          <p:nvPr/>
        </p:nvPicPr>
        <p:blipFill>
          <a:blip r:embed="rId3">
            <a:alphaModFix/>
          </a:blip>
          <a:stretch>
            <a:fillRect/>
          </a:stretch>
        </p:blipFill>
        <p:spPr>
          <a:xfrm>
            <a:off x="1484300" y="982250"/>
            <a:ext cx="4908600" cy="2831975"/>
          </a:xfrm>
          <a:prstGeom prst="rect">
            <a:avLst/>
          </a:prstGeom>
          <a:noFill/>
          <a:ln>
            <a:noFill/>
          </a:ln>
        </p:spPr>
      </p:pic>
      <p:pic>
        <p:nvPicPr>
          <p:cNvPr id="274" name="Google Shape;274;g7580dd288f_1_11"/>
          <p:cNvPicPr preferRelativeResize="0"/>
          <p:nvPr/>
        </p:nvPicPr>
        <p:blipFill>
          <a:blip r:embed="rId4">
            <a:alphaModFix/>
          </a:blip>
          <a:stretch>
            <a:fillRect/>
          </a:stretch>
        </p:blipFill>
        <p:spPr>
          <a:xfrm>
            <a:off x="1484300" y="3657700"/>
            <a:ext cx="5107375" cy="3124199"/>
          </a:xfrm>
          <a:prstGeom prst="rect">
            <a:avLst/>
          </a:prstGeom>
          <a:noFill/>
          <a:ln>
            <a:noFill/>
          </a:ln>
        </p:spPr>
      </p:pic>
      <p:pic>
        <p:nvPicPr>
          <p:cNvPr id="275" name="Google Shape;275;g7580dd288f_1_11"/>
          <p:cNvPicPr preferRelativeResize="0"/>
          <p:nvPr/>
        </p:nvPicPr>
        <p:blipFill>
          <a:blip r:embed="rId5">
            <a:alphaModFix/>
          </a:blip>
          <a:stretch>
            <a:fillRect/>
          </a:stretch>
        </p:blipFill>
        <p:spPr>
          <a:xfrm>
            <a:off x="6391925" y="982250"/>
            <a:ext cx="5567800" cy="2774900"/>
          </a:xfrm>
          <a:prstGeom prst="rect">
            <a:avLst/>
          </a:prstGeom>
          <a:noFill/>
          <a:ln>
            <a:noFill/>
          </a:ln>
        </p:spPr>
      </p:pic>
      <p:pic>
        <p:nvPicPr>
          <p:cNvPr id="276" name="Google Shape;276;g7580dd288f_1_11"/>
          <p:cNvPicPr preferRelativeResize="0"/>
          <p:nvPr/>
        </p:nvPicPr>
        <p:blipFill>
          <a:blip r:embed="rId6">
            <a:alphaModFix/>
          </a:blip>
          <a:stretch>
            <a:fillRect/>
          </a:stretch>
        </p:blipFill>
        <p:spPr>
          <a:xfrm>
            <a:off x="6629725" y="3657700"/>
            <a:ext cx="5391899" cy="312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70c76a5150_1_38"/>
          <p:cNvSpPr txBox="1">
            <a:spLocks noGrp="1"/>
          </p:cNvSpPr>
          <p:nvPr>
            <p:ph type="title"/>
          </p:nvPr>
        </p:nvSpPr>
        <p:spPr>
          <a:xfrm>
            <a:off x="1484300" y="58000"/>
            <a:ext cx="10018800" cy="100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Data Analysis</a:t>
            </a:r>
            <a:endParaRPr/>
          </a:p>
        </p:txBody>
      </p:sp>
      <p:sp>
        <p:nvSpPr>
          <p:cNvPr id="282" name="Google Shape;282;g70c76a5150_1_38"/>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83" name="Google Shape;283;g70c76a5150_1_3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26</a:t>
            </a:fld>
            <a:endParaRPr/>
          </a:p>
        </p:txBody>
      </p:sp>
      <p:pic>
        <p:nvPicPr>
          <p:cNvPr id="284" name="Google Shape;284;g70c76a5150_1_38"/>
          <p:cNvPicPr preferRelativeResize="0"/>
          <p:nvPr/>
        </p:nvPicPr>
        <p:blipFill>
          <a:blip r:embed="rId3">
            <a:alphaModFix/>
          </a:blip>
          <a:stretch>
            <a:fillRect/>
          </a:stretch>
        </p:blipFill>
        <p:spPr>
          <a:xfrm>
            <a:off x="751075" y="1065400"/>
            <a:ext cx="5602800" cy="5726025"/>
          </a:xfrm>
          <a:prstGeom prst="rect">
            <a:avLst/>
          </a:prstGeom>
          <a:noFill/>
          <a:ln>
            <a:noFill/>
          </a:ln>
        </p:spPr>
      </p:pic>
      <p:pic>
        <p:nvPicPr>
          <p:cNvPr id="285" name="Google Shape;285;g70c76a5150_1_38"/>
          <p:cNvPicPr preferRelativeResize="0"/>
          <p:nvPr/>
        </p:nvPicPr>
        <p:blipFill>
          <a:blip r:embed="rId4">
            <a:alphaModFix/>
          </a:blip>
          <a:stretch>
            <a:fillRect/>
          </a:stretch>
        </p:blipFill>
        <p:spPr>
          <a:xfrm>
            <a:off x="6401425" y="1036850"/>
            <a:ext cx="5790574" cy="572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7580dd288f_1_26"/>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291" name="Google Shape;291;g7580dd288f_1_2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pic>
        <p:nvPicPr>
          <p:cNvPr id="292" name="Google Shape;292;g7580dd288f_1_26"/>
          <p:cNvPicPr preferRelativeResize="0"/>
          <p:nvPr/>
        </p:nvPicPr>
        <p:blipFill>
          <a:blip r:embed="rId3">
            <a:alphaModFix/>
          </a:blip>
          <a:stretch>
            <a:fillRect/>
          </a:stretch>
        </p:blipFill>
        <p:spPr>
          <a:xfrm>
            <a:off x="112542" y="150594"/>
            <a:ext cx="5937601" cy="6707406"/>
          </a:xfrm>
          <a:prstGeom prst="rect">
            <a:avLst/>
          </a:prstGeom>
          <a:noFill/>
          <a:ln>
            <a:noFill/>
          </a:ln>
        </p:spPr>
      </p:pic>
      <p:pic>
        <p:nvPicPr>
          <p:cNvPr id="293" name="Google Shape;293;g7580dd288f_1_26"/>
          <p:cNvPicPr preferRelativeResize="0"/>
          <p:nvPr/>
        </p:nvPicPr>
        <p:blipFill>
          <a:blip r:embed="rId4">
            <a:alphaModFix/>
          </a:blip>
          <a:stretch>
            <a:fillRect/>
          </a:stretch>
        </p:blipFill>
        <p:spPr>
          <a:xfrm>
            <a:off x="6246056" y="25364"/>
            <a:ext cx="5543404" cy="67074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7580dd288f_1_38"/>
          <p:cNvSpPr txBox="1">
            <a:spLocks noGrp="1"/>
          </p:cNvSpPr>
          <p:nvPr>
            <p:ph type="title"/>
          </p:nvPr>
        </p:nvSpPr>
        <p:spPr>
          <a:xfrm>
            <a:off x="1484311" y="685800"/>
            <a:ext cx="10018800" cy="175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99" name="Google Shape;299;g7580dd288f_1_38"/>
          <p:cNvSpPr txBox="1">
            <a:spLocks noGrp="1"/>
          </p:cNvSpPr>
          <p:nvPr>
            <p:ph type="body" idx="1"/>
          </p:nvPr>
        </p:nvSpPr>
        <p:spPr>
          <a:xfrm>
            <a:off x="1484310" y="2666999"/>
            <a:ext cx="10018800" cy="31242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a:p>
        </p:txBody>
      </p:sp>
      <p:sp>
        <p:nvSpPr>
          <p:cNvPr id="300" name="Google Shape;300;g7580dd288f_1_3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28</a:t>
            </a:fld>
            <a:endParaRPr/>
          </a:p>
        </p:txBody>
      </p:sp>
      <p:pic>
        <p:nvPicPr>
          <p:cNvPr id="301" name="Google Shape;301;g7580dd288f_1_38"/>
          <p:cNvPicPr preferRelativeResize="0"/>
          <p:nvPr/>
        </p:nvPicPr>
        <p:blipFill>
          <a:blip r:embed="rId3">
            <a:alphaModFix/>
          </a:blip>
          <a:stretch>
            <a:fillRect/>
          </a:stretch>
        </p:blipFill>
        <p:spPr>
          <a:xfrm>
            <a:off x="98474" y="1"/>
            <a:ext cx="12093526"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7580dd288f_2_14"/>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Model Interface</a:t>
            </a:r>
            <a:endParaRPr/>
          </a:p>
        </p:txBody>
      </p:sp>
      <p:sp>
        <p:nvSpPr>
          <p:cNvPr id="307" name="Google Shape;307;g7580dd288f_2_14"/>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29</a:t>
            </a:fld>
            <a:endParaRPr/>
          </a:p>
        </p:txBody>
      </p:sp>
      <p:pic>
        <p:nvPicPr>
          <p:cNvPr id="308" name="Google Shape;308;g7580dd288f_2_14"/>
          <p:cNvPicPr preferRelativeResize="0"/>
          <p:nvPr/>
        </p:nvPicPr>
        <p:blipFill>
          <a:blip r:embed="rId3">
            <a:alphaModFix/>
          </a:blip>
          <a:stretch>
            <a:fillRect/>
          </a:stretch>
        </p:blipFill>
        <p:spPr>
          <a:xfrm>
            <a:off x="5199225" y="1298225"/>
            <a:ext cx="6303874" cy="5409176"/>
          </a:xfrm>
          <a:prstGeom prst="rect">
            <a:avLst/>
          </a:prstGeom>
          <a:noFill/>
          <a:ln w="9525" cap="flat" cmpd="sng">
            <a:solidFill>
              <a:srgbClr val="000000"/>
            </a:solidFill>
            <a:prstDash val="solid"/>
            <a:round/>
            <a:headEnd type="none" w="sm" len="sm"/>
            <a:tailEnd type="none" w="sm" len="sm"/>
          </a:ln>
        </p:spPr>
      </p:pic>
      <p:sp>
        <p:nvSpPr>
          <p:cNvPr id="309" name="Google Shape;309;g7580dd288f_2_14"/>
          <p:cNvSpPr txBox="1">
            <a:spLocks noGrp="1"/>
          </p:cNvSpPr>
          <p:nvPr>
            <p:ph type="body" idx="1"/>
          </p:nvPr>
        </p:nvSpPr>
        <p:spPr>
          <a:xfrm>
            <a:off x="1484300" y="1298225"/>
            <a:ext cx="3519000" cy="5409300"/>
          </a:xfrm>
          <a:prstGeom prst="rect">
            <a:avLst/>
          </a:prstGeom>
        </p:spPr>
        <p:txBody>
          <a:bodyPr spcFirstLastPara="1" wrap="square" lIns="91425" tIns="45700" rIns="91425" bIns="45700" anchor="ctr" anchorCtr="0">
            <a:noAutofit/>
          </a:bodyPr>
          <a:lstStyle/>
          <a:p>
            <a:pPr marL="0" lvl="0" indent="0" algn="l" rtl="0">
              <a:lnSpc>
                <a:spcPct val="115000"/>
              </a:lnSpc>
              <a:spcBef>
                <a:spcPts val="360"/>
              </a:spcBef>
              <a:spcAft>
                <a:spcPts val="0"/>
              </a:spcAft>
              <a:buNone/>
            </a:pPr>
            <a:r>
              <a:rPr lang="en-US" sz="3000"/>
              <a:t>Can extend this capability into an interface to run ad- hoc modeling for the metrics of a given locality.</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6b344ab885_0_0"/>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58" name="Google Shape;158;g6b344ab885_0_0"/>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US" sz="3000"/>
              <a:t>Simple examples of using R</a:t>
            </a:r>
            <a:endParaRPr sz="2400"/>
          </a:p>
        </p:txBody>
      </p:sp>
      <p:sp>
        <p:nvSpPr>
          <p:cNvPr id="159" name="Google Shape;159;g6b344ab885_0_0"/>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a:t>
            </a:fld>
            <a:endParaRPr/>
          </a:p>
        </p:txBody>
      </p:sp>
      <p:pic>
        <p:nvPicPr>
          <p:cNvPr id="160" name="Google Shape;160;g6b344ab885_0_0"/>
          <p:cNvPicPr preferRelativeResize="0"/>
          <p:nvPr/>
        </p:nvPicPr>
        <p:blipFill>
          <a:blip r:embed="rId3">
            <a:alphaModFix/>
          </a:blip>
          <a:stretch>
            <a:fillRect/>
          </a:stretch>
        </p:blipFill>
        <p:spPr>
          <a:xfrm>
            <a:off x="973150" y="1975550"/>
            <a:ext cx="5924550" cy="2505075"/>
          </a:xfrm>
          <a:prstGeom prst="rect">
            <a:avLst/>
          </a:prstGeom>
          <a:noFill/>
          <a:ln>
            <a:noFill/>
          </a:ln>
        </p:spPr>
      </p:pic>
      <p:sp>
        <p:nvSpPr>
          <p:cNvPr id="161" name="Google Shape;161;g6b344ab885_0_0"/>
          <p:cNvSpPr txBox="1"/>
          <p:nvPr/>
        </p:nvSpPr>
        <p:spPr>
          <a:xfrm>
            <a:off x="1903400" y="6256575"/>
            <a:ext cx="9382200" cy="1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4"/>
              </a:rPr>
              <a:t>http://guyharrison.squarespace.com/blog/2011/3/3/statistical-analysis-of-oracle-performance-data-using-r.html</a:t>
            </a:r>
            <a:endParaRPr>
              <a:latin typeface="Corbel"/>
              <a:ea typeface="Corbel"/>
              <a:cs typeface="Corbel"/>
              <a:sym typeface="Corbel"/>
            </a:endParaRPr>
          </a:p>
          <a:p>
            <a:pPr marL="0" lvl="0" indent="0" algn="l" rtl="0">
              <a:spcBef>
                <a:spcPts val="0"/>
              </a:spcBef>
              <a:spcAft>
                <a:spcPts val="0"/>
              </a:spcAft>
              <a:buNone/>
            </a:pPr>
            <a:r>
              <a:rPr lang="en-US" sz="1100" u="sng">
                <a:solidFill>
                  <a:schemeClr val="hlink"/>
                </a:solidFill>
                <a:hlinkClick r:id="rId5"/>
              </a:rPr>
              <a:t>http://www.flutterbys.com.au/stats/tut/tut14.2.html</a:t>
            </a:r>
            <a:endParaRPr>
              <a:latin typeface="Corbel"/>
              <a:ea typeface="Corbel"/>
              <a:cs typeface="Corbel"/>
              <a:sym typeface="Corbel"/>
            </a:endParaRPr>
          </a:p>
          <a:p>
            <a:pPr marL="0" lvl="0" indent="0" algn="l" rtl="0">
              <a:spcBef>
                <a:spcPts val="0"/>
              </a:spcBef>
              <a:spcAft>
                <a:spcPts val="0"/>
              </a:spcAft>
              <a:buNone/>
            </a:pPr>
            <a:r>
              <a:rPr lang="en-US" sz="1100" u="sng">
                <a:solidFill>
                  <a:schemeClr val="hlink"/>
                </a:solidFill>
                <a:hlinkClick r:id="rId6"/>
              </a:rPr>
              <a:t>https://www.dataquest.io/blog/statistical-learning-for-predictive-modeling-r/</a:t>
            </a:r>
            <a:endParaRPr>
              <a:latin typeface="Corbel"/>
              <a:ea typeface="Corbel"/>
              <a:cs typeface="Corbel"/>
              <a:sym typeface="Corbel"/>
            </a:endParaRPr>
          </a:p>
        </p:txBody>
      </p:sp>
      <p:pic>
        <p:nvPicPr>
          <p:cNvPr id="162" name="Google Shape;162;g6b344ab885_0_0"/>
          <p:cNvPicPr preferRelativeResize="0"/>
          <p:nvPr/>
        </p:nvPicPr>
        <p:blipFill>
          <a:blip r:embed="rId7">
            <a:alphaModFix/>
          </a:blip>
          <a:stretch>
            <a:fillRect/>
          </a:stretch>
        </p:blipFill>
        <p:spPr>
          <a:xfrm>
            <a:off x="2555913" y="3373425"/>
            <a:ext cx="2730425" cy="2730425"/>
          </a:xfrm>
          <a:prstGeom prst="rect">
            <a:avLst/>
          </a:prstGeom>
          <a:noFill/>
          <a:ln>
            <a:noFill/>
          </a:ln>
        </p:spPr>
      </p:pic>
      <p:pic>
        <p:nvPicPr>
          <p:cNvPr id="163" name="Google Shape;163;g6b344ab885_0_0"/>
          <p:cNvPicPr preferRelativeResize="0"/>
          <p:nvPr/>
        </p:nvPicPr>
        <p:blipFill>
          <a:blip r:embed="rId8">
            <a:alphaModFix/>
          </a:blip>
          <a:stretch>
            <a:fillRect/>
          </a:stretch>
        </p:blipFill>
        <p:spPr>
          <a:xfrm>
            <a:off x="8558275" y="2374909"/>
            <a:ext cx="3324150" cy="3319066"/>
          </a:xfrm>
          <a:prstGeom prst="rect">
            <a:avLst/>
          </a:prstGeom>
          <a:noFill/>
          <a:ln>
            <a:noFill/>
          </a:ln>
        </p:spPr>
      </p:pic>
      <p:pic>
        <p:nvPicPr>
          <p:cNvPr id="164" name="Google Shape;164;g6b344ab885_0_0"/>
          <p:cNvPicPr preferRelativeResize="0"/>
          <p:nvPr/>
        </p:nvPicPr>
        <p:blipFill rotWithShape="1">
          <a:blip r:embed="rId9">
            <a:alphaModFix/>
          </a:blip>
          <a:srcRect t="3419" b="-9"/>
          <a:stretch/>
        </p:blipFill>
        <p:spPr>
          <a:xfrm>
            <a:off x="5584950" y="3422050"/>
            <a:ext cx="2730425" cy="2633175"/>
          </a:xfrm>
          <a:prstGeom prst="rect">
            <a:avLst/>
          </a:prstGeom>
          <a:noFill/>
          <a:ln>
            <a:noFill/>
          </a:ln>
        </p:spPr>
      </p:pic>
      <p:sp>
        <p:nvSpPr>
          <p:cNvPr id="165" name="Google Shape;165;g6b344ab885_0_0"/>
          <p:cNvSpPr txBox="1"/>
          <p:nvPr/>
        </p:nvSpPr>
        <p:spPr>
          <a:xfrm>
            <a:off x="5497850" y="5983875"/>
            <a:ext cx="41376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ggplot(data = trees, aes(x = Girth, y = Volume))</a:t>
            </a:r>
            <a:endParaRPr sz="1200"/>
          </a:p>
        </p:txBody>
      </p:sp>
      <p:sp>
        <p:nvSpPr>
          <p:cNvPr id="166" name="Google Shape;166;g6b344ab885_0_0"/>
          <p:cNvSpPr txBox="1"/>
          <p:nvPr/>
        </p:nvSpPr>
        <p:spPr>
          <a:xfrm>
            <a:off x="7296750" y="2041525"/>
            <a:ext cx="50163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scatterplot3d(pred_grid$Girth, pred_grid$Height, pred_grid$Volume2</a:t>
            </a:r>
            <a:endParaRPr sz="1200"/>
          </a:p>
        </p:txBody>
      </p:sp>
      <p:sp>
        <p:nvSpPr>
          <p:cNvPr id="167" name="Google Shape;167;g6b344ab885_0_0"/>
          <p:cNvSpPr txBox="1"/>
          <p:nvPr/>
        </p:nvSpPr>
        <p:spPr>
          <a:xfrm>
            <a:off x="1276475" y="5156800"/>
            <a:ext cx="14799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biplot(data.pca)</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7580dd288f_2_37"/>
          <p:cNvSpPr txBox="1">
            <a:spLocks noGrp="1"/>
          </p:cNvSpPr>
          <p:nvPr>
            <p:ph type="title"/>
          </p:nvPr>
        </p:nvSpPr>
        <p:spPr>
          <a:xfrm>
            <a:off x="1382561" y="249800"/>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Interface Demo</a:t>
            </a:r>
            <a:endParaRPr/>
          </a:p>
        </p:txBody>
      </p:sp>
      <p:sp>
        <p:nvSpPr>
          <p:cNvPr id="315" name="Google Shape;315;g7580dd288f_2_37"/>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30</a:t>
            </a:fld>
            <a:endParaRPr/>
          </a:p>
        </p:txBody>
      </p:sp>
      <p:pic>
        <p:nvPicPr>
          <p:cNvPr id="316" name="Google Shape;316;g7580dd288f_2_37" title="R GUI_1.mp4">
            <a:hlinkClick r:id="rId3"/>
          </p:cNvPr>
          <p:cNvPicPr preferRelativeResize="0"/>
          <p:nvPr/>
        </p:nvPicPr>
        <p:blipFill>
          <a:blip r:embed="rId4">
            <a:alphaModFix/>
          </a:blip>
          <a:stretch>
            <a:fillRect/>
          </a:stretch>
        </p:blipFill>
        <p:spPr>
          <a:xfrm>
            <a:off x="2050850" y="1450725"/>
            <a:ext cx="8090309" cy="455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8F9C-0DB0-D54F-9D55-36519B66EE1C}"/>
              </a:ext>
            </a:extLst>
          </p:cNvPr>
          <p:cNvSpPr>
            <a:spLocks noGrp="1"/>
          </p:cNvSpPr>
          <p:nvPr>
            <p:ph type="title"/>
          </p:nvPr>
        </p:nvSpPr>
        <p:spPr/>
        <p:txBody>
          <a:bodyPr/>
          <a:lstStyle/>
          <a:p>
            <a:r>
              <a:rPr lang="en-US" dirty="0"/>
              <a:t>References of Research Papers Used</a:t>
            </a:r>
          </a:p>
        </p:txBody>
      </p:sp>
      <p:sp>
        <p:nvSpPr>
          <p:cNvPr id="3" name="Text Placeholder 2">
            <a:extLst>
              <a:ext uri="{FF2B5EF4-FFF2-40B4-BE49-F238E27FC236}">
                <a16:creationId xmlns:a16="http://schemas.microsoft.com/office/drawing/2014/main" id="{0CBFA726-C7A5-7C42-AF64-31A68E9E304C}"/>
              </a:ext>
            </a:extLst>
          </p:cNvPr>
          <p:cNvSpPr>
            <a:spLocks noGrp="1"/>
          </p:cNvSpPr>
          <p:nvPr>
            <p:ph type="body" idx="1"/>
          </p:nvPr>
        </p:nvSpPr>
        <p:spPr>
          <a:xfrm>
            <a:off x="1484310" y="3066757"/>
            <a:ext cx="10018713" cy="2999996"/>
          </a:xfrm>
        </p:spPr>
        <p:txBody>
          <a:bodyPr>
            <a:normAutofit fontScale="25000" lnSpcReduction="20000"/>
          </a:bodyPr>
          <a:lstStyle/>
          <a:p>
            <a:pPr marL="62865" indent="0">
              <a:buNone/>
            </a:pPr>
            <a:endParaRPr lang="en-IN" dirty="0"/>
          </a:p>
          <a:p>
            <a:pPr marL="62865" indent="0">
              <a:buNone/>
            </a:pPr>
            <a:r>
              <a:rPr lang="en-IN" sz="4200" b="1" dirty="0">
                <a:latin typeface="+mj-lt"/>
              </a:rPr>
              <a:t>The Impact of Uncertainty Shocks on Innovation </a:t>
            </a:r>
          </a:p>
          <a:p>
            <a:pPr marL="62865" indent="0">
              <a:buNone/>
            </a:pPr>
            <a:r>
              <a:rPr lang="en-IN" sz="4200" b="1" dirty="0">
                <a:latin typeface="+mj-lt"/>
              </a:rPr>
              <a:t>Ballesteros, Luis</a:t>
            </a:r>
          </a:p>
          <a:p>
            <a:pPr marL="62865" indent="0">
              <a:buNone/>
            </a:pPr>
            <a:r>
              <a:rPr lang="en-IN" sz="4200" b="1" dirty="0">
                <a:latin typeface="+mj-lt"/>
              </a:rPr>
              <a:t>(Under Review )</a:t>
            </a:r>
          </a:p>
          <a:p>
            <a:pPr marL="62865" indent="0">
              <a:buNone/>
            </a:pPr>
            <a:endParaRPr lang="en-IN" sz="4200" b="1" dirty="0">
              <a:latin typeface="+mj-lt"/>
            </a:endParaRPr>
          </a:p>
          <a:p>
            <a:pPr marL="62865" indent="0">
              <a:buNone/>
            </a:pPr>
            <a:r>
              <a:rPr lang="en-IN" sz="4200" b="1" dirty="0">
                <a:latin typeface="+mj-lt"/>
              </a:rPr>
              <a:t>Human Decisions and Machine Predictions</a:t>
            </a:r>
          </a:p>
          <a:p>
            <a:pPr marL="62865" indent="0">
              <a:buNone/>
            </a:pPr>
            <a:r>
              <a:rPr lang="en-IN" sz="4200" b="1" dirty="0">
                <a:latin typeface="+mj-lt"/>
              </a:rPr>
              <a:t>Kleinberg- Jon- Jure- Ludwig- Jens- Mullainathan- </a:t>
            </a:r>
            <a:r>
              <a:rPr lang="en-IN" sz="4200" b="1" dirty="0" err="1">
                <a:latin typeface="+mj-lt"/>
              </a:rPr>
              <a:t>Sendhil</a:t>
            </a:r>
            <a:r>
              <a:rPr lang="en-IN" sz="4200" b="1" dirty="0">
                <a:latin typeface="+mj-lt"/>
              </a:rPr>
              <a:t> - </a:t>
            </a:r>
            <a:r>
              <a:rPr lang="en-IN" sz="4200" b="1" dirty="0">
                <a:latin typeface="+mj-lt"/>
                <a:hlinkClick r:id="rId2"/>
              </a:rPr>
              <a:t>https://www.nber.org/papers/w23180</a:t>
            </a:r>
            <a:endParaRPr lang="en-IN" sz="4200" b="1" dirty="0">
              <a:latin typeface="+mj-lt"/>
            </a:endParaRPr>
          </a:p>
          <a:p>
            <a:pPr marL="62865" indent="0">
              <a:buNone/>
            </a:pPr>
            <a:endParaRPr lang="en-IN" sz="4200" b="1" dirty="0">
              <a:latin typeface="+mj-lt"/>
            </a:endParaRPr>
          </a:p>
          <a:p>
            <a:pPr marL="62865" indent="0">
              <a:buNone/>
            </a:pPr>
            <a:r>
              <a:rPr lang="en-IN" sz="4200" b="1" dirty="0">
                <a:latin typeface="+mj-lt"/>
              </a:rPr>
              <a:t>Migration, Financial Constraints, and Entrepreneurship: Evidence from Mexico</a:t>
            </a:r>
          </a:p>
          <a:p>
            <a:pPr marL="62865" indent="0">
              <a:buNone/>
            </a:pPr>
            <a:r>
              <a:rPr lang="en-IN" sz="4200" b="1" dirty="0">
                <a:latin typeface="+mj-lt"/>
              </a:rPr>
              <a:t>Wang, Qing. (2013).</a:t>
            </a:r>
          </a:p>
          <a:p>
            <a:pPr marL="62865" indent="0">
              <a:buNone/>
            </a:pPr>
            <a:r>
              <a:rPr lang="en-IN" sz="4200" b="1" dirty="0">
                <a:latin typeface="+mj-lt"/>
                <a:hlinkClick r:id="rId3"/>
              </a:rPr>
              <a:t>https://www.researchgate.net/publication/272301695_Migration_Financial_Constraints_and_Entrepreneurship_Evidence_from_Mexico</a:t>
            </a:r>
            <a:endParaRPr lang="en-IN" sz="4200" b="1" dirty="0">
              <a:latin typeface="+mj-lt"/>
            </a:endParaRPr>
          </a:p>
          <a:p>
            <a:pPr marL="62865" indent="0">
              <a:buNone/>
            </a:pPr>
            <a:endParaRPr lang="en-IN" sz="4200" b="1" dirty="0">
              <a:latin typeface="+mj-lt"/>
            </a:endParaRPr>
          </a:p>
          <a:p>
            <a:pPr marL="62865" indent="0">
              <a:buNone/>
            </a:pPr>
            <a:r>
              <a:rPr lang="en-IN" sz="4200" b="1" dirty="0">
                <a:latin typeface="+mj-lt"/>
              </a:rPr>
              <a:t>Prediction Policy Problems</a:t>
            </a:r>
          </a:p>
          <a:p>
            <a:pPr marL="62865" indent="0">
              <a:buNone/>
            </a:pPr>
            <a:r>
              <a:rPr lang="en-IN" sz="4200" b="1" dirty="0">
                <a:latin typeface="+mj-lt"/>
              </a:rPr>
              <a:t>Jon Kleinberg, Jens Ludwig, </a:t>
            </a:r>
            <a:r>
              <a:rPr lang="en-IN" sz="4200" b="1" dirty="0" err="1">
                <a:latin typeface="+mj-lt"/>
              </a:rPr>
              <a:t>Sendhil</a:t>
            </a:r>
            <a:r>
              <a:rPr lang="en-IN" sz="4200" b="1" dirty="0">
                <a:latin typeface="+mj-lt"/>
              </a:rPr>
              <a:t> Mullainathan, and Ziad Obermeyer</a:t>
            </a:r>
          </a:p>
          <a:p>
            <a:pPr marL="62865" indent="0">
              <a:buNone/>
            </a:pPr>
            <a:r>
              <a:rPr lang="en-IN" sz="4200" b="1" dirty="0">
                <a:latin typeface="+mj-lt"/>
                <a:hlinkClick r:id="rId4"/>
              </a:rPr>
              <a:t>https://www.cs.cornell.edu/home/kleinber/aer15-prediction.pdf</a:t>
            </a:r>
            <a:endParaRPr lang="en-IN" sz="4200" b="1" dirty="0">
              <a:latin typeface="+mj-lt"/>
            </a:endParaRPr>
          </a:p>
          <a:p>
            <a:pPr marL="62865" indent="0">
              <a:buNone/>
            </a:pPr>
            <a:endParaRPr lang="en-IN" sz="4200" b="1" dirty="0">
              <a:latin typeface="+mj-lt"/>
            </a:endParaRPr>
          </a:p>
          <a:p>
            <a:pPr marL="62865" indent="0">
              <a:buNone/>
            </a:pPr>
            <a:r>
              <a:rPr lang="en-IN" sz="4200" b="1" dirty="0">
                <a:latin typeface="+mj-lt"/>
              </a:rPr>
              <a:t>Machine learning methods for demand estimation</a:t>
            </a:r>
          </a:p>
          <a:p>
            <a:pPr marL="62865" indent="0">
              <a:buNone/>
            </a:pPr>
            <a:r>
              <a:rPr lang="en-IN" sz="4200" b="1" dirty="0">
                <a:latin typeface="+mj-lt"/>
              </a:rPr>
              <a:t>Patrick </a:t>
            </a:r>
            <a:r>
              <a:rPr lang="en-IN" sz="4200" b="1" dirty="0" err="1">
                <a:latin typeface="+mj-lt"/>
              </a:rPr>
              <a:t>Bajari</a:t>
            </a:r>
            <a:r>
              <a:rPr lang="en-IN" sz="4200" b="1" dirty="0">
                <a:latin typeface="+mj-lt"/>
              </a:rPr>
              <a:t>, Denis </a:t>
            </a:r>
            <a:r>
              <a:rPr lang="en-IN" sz="4200" b="1" dirty="0" err="1">
                <a:latin typeface="+mj-lt"/>
              </a:rPr>
              <a:t>Nekipelov</a:t>
            </a:r>
            <a:r>
              <a:rPr lang="en-IN" sz="4200" b="1" dirty="0">
                <a:latin typeface="+mj-lt"/>
              </a:rPr>
              <a:t>, Stephen P. Ryan, and </a:t>
            </a:r>
            <a:r>
              <a:rPr lang="en-IN" sz="4200" b="1" dirty="0" err="1">
                <a:latin typeface="+mj-lt"/>
              </a:rPr>
              <a:t>Miaoyu</a:t>
            </a:r>
            <a:r>
              <a:rPr lang="en-IN" sz="4200" b="1" dirty="0">
                <a:latin typeface="+mj-lt"/>
              </a:rPr>
              <a:t> Yang∗</a:t>
            </a:r>
          </a:p>
          <a:p>
            <a:pPr marL="62865" indent="0">
              <a:buNone/>
            </a:pPr>
            <a:r>
              <a:rPr lang="en-IN" sz="4200" b="1" dirty="0">
                <a:latin typeface="+mj-lt"/>
                <a:hlinkClick r:id="rId5"/>
              </a:rPr>
              <a:t>https://www.aeaweb.org/articles?id=10.1257/aer.p20151021</a:t>
            </a:r>
            <a:endParaRPr lang="en-IN" sz="4200" b="1" dirty="0">
              <a:latin typeface="+mj-lt"/>
            </a:endParaRPr>
          </a:p>
          <a:p>
            <a:pPr marL="62865" indent="0">
              <a:buNone/>
            </a:pPr>
            <a:endParaRPr lang="en-IN" dirty="0"/>
          </a:p>
          <a:p>
            <a:pPr marL="62865" indent="0">
              <a:buNone/>
            </a:pPr>
            <a:endParaRPr lang="en-IN" dirty="0"/>
          </a:p>
          <a:p>
            <a:pPr marL="62865" indent="0">
              <a:buNone/>
            </a:pPr>
            <a:endParaRPr lang="en-IN" dirty="0"/>
          </a:p>
          <a:p>
            <a:pPr marL="62865" indent="0">
              <a:buNone/>
            </a:pPr>
            <a:endParaRPr lang="en-IN" dirty="0"/>
          </a:p>
          <a:p>
            <a:pPr marL="62865" indent="0">
              <a:buNone/>
            </a:pPr>
            <a:endParaRPr lang="en-IN" dirty="0"/>
          </a:p>
          <a:p>
            <a:pPr marL="62865" indent="0">
              <a:buNone/>
            </a:pPr>
            <a:endParaRPr lang="en-IN" dirty="0"/>
          </a:p>
          <a:p>
            <a:pPr marL="62865" indent="0">
              <a:buNone/>
            </a:pPr>
            <a:endParaRPr lang="en-US" dirty="0"/>
          </a:p>
          <a:p>
            <a:pPr marL="62865" indent="0">
              <a:buNone/>
            </a:pPr>
            <a:endParaRPr lang="en-US" dirty="0"/>
          </a:p>
          <a:p>
            <a:pPr marL="62865" indent="0">
              <a:buNone/>
            </a:pPr>
            <a:endParaRPr lang="en-US" dirty="0"/>
          </a:p>
        </p:txBody>
      </p:sp>
      <p:sp>
        <p:nvSpPr>
          <p:cNvPr id="4" name="Slide Number Placeholder 3">
            <a:extLst>
              <a:ext uri="{FF2B5EF4-FFF2-40B4-BE49-F238E27FC236}">
                <a16:creationId xmlns:a16="http://schemas.microsoft.com/office/drawing/2014/main" id="{97362079-7E44-B843-9236-028D1622C8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216423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7580dd288f_1_66"/>
          <p:cNvSpPr txBox="1">
            <a:spLocks noGrp="1"/>
          </p:cNvSpPr>
          <p:nvPr>
            <p:ph type="title"/>
          </p:nvPr>
        </p:nvSpPr>
        <p:spPr>
          <a:xfrm>
            <a:off x="1086600" y="2290900"/>
            <a:ext cx="10018800" cy="2859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dirty="0"/>
              <a:t>Thanks!</a:t>
            </a:r>
            <a:endParaRPr sz="4800" b="1" dirty="0"/>
          </a:p>
          <a:p>
            <a:pPr marL="0" lvl="0" indent="0" algn="ctr" rtl="0">
              <a:spcBef>
                <a:spcPts val="0"/>
              </a:spcBef>
              <a:spcAft>
                <a:spcPts val="0"/>
              </a:spcAft>
              <a:buNone/>
            </a:pPr>
            <a:endParaRPr sz="4800" b="1" dirty="0"/>
          </a:p>
          <a:p>
            <a:pPr lvl="0"/>
            <a:r>
              <a:rPr lang="en-US" sz="1800" dirty="0"/>
              <a:t>See the code on GitHub at</a:t>
            </a:r>
            <a:r>
              <a:rPr lang="en-US" sz="1800" b="1" dirty="0"/>
              <a:t> </a:t>
            </a:r>
            <a:r>
              <a:rPr lang="en-US" sz="1800" u="sng" dirty="0">
                <a:hlinkClick r:id="rId3"/>
              </a:rPr>
              <a:t>https://github.com/jbivin/gwu-csci_6221</a:t>
            </a:r>
            <a:endParaRPr sz="1800" b="1" dirty="0"/>
          </a:p>
        </p:txBody>
      </p:sp>
      <p:sp>
        <p:nvSpPr>
          <p:cNvPr id="322" name="Google Shape;322;g7580dd288f_1_6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32</a:t>
            </a:fld>
            <a:endParaRPr/>
          </a:p>
        </p:txBody>
      </p:sp>
      <p:sp>
        <p:nvSpPr>
          <p:cNvPr id="323" name="Google Shape;323;g7580dd288f_1_66"/>
          <p:cNvSpPr txBox="1"/>
          <p:nvPr/>
        </p:nvSpPr>
        <p:spPr>
          <a:xfrm>
            <a:off x="5841475" y="5661000"/>
            <a:ext cx="5391000" cy="10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solidFill>
                  <a:schemeClr val="dk1"/>
                </a:solidFill>
                <a:latin typeface="Open Sans"/>
                <a:ea typeface="Open Sans"/>
                <a:cs typeface="Open Sans"/>
                <a:sym typeface="Open Sans"/>
              </a:rPr>
              <a:t>CSCI  6221 – Group 2</a:t>
            </a:r>
            <a:endParaRPr dirty="0">
              <a:solidFill>
                <a:schemeClr val="dk1"/>
              </a:solidFill>
            </a:endParaRPr>
          </a:p>
          <a:p>
            <a:pPr lvl="0" algn="r">
              <a:spcBef>
                <a:spcPts val="600"/>
              </a:spcBef>
            </a:pPr>
            <a:r>
              <a:rPr lang="en-US" sz="2000" dirty="0" err="1">
                <a:solidFill>
                  <a:schemeClr val="dk1"/>
                </a:solidFill>
                <a:latin typeface="Open Sans"/>
                <a:ea typeface="Open Sans"/>
                <a:cs typeface="Open Sans"/>
                <a:sym typeface="Open Sans"/>
              </a:rPr>
              <a:t>Ayush</a:t>
            </a:r>
            <a:r>
              <a:rPr lang="en-US" sz="2000" dirty="0">
                <a:solidFill>
                  <a:schemeClr val="dk1"/>
                </a:solidFill>
                <a:latin typeface="Open Sans"/>
                <a:ea typeface="Open Sans"/>
                <a:cs typeface="Open Sans"/>
                <a:sym typeface="Open Sans"/>
              </a:rPr>
              <a:t> Dwivedi | Jeff </a:t>
            </a:r>
            <a:r>
              <a:rPr lang="en-US" sz="2000" dirty="0" err="1">
                <a:solidFill>
                  <a:schemeClr val="dk1"/>
                </a:solidFill>
                <a:latin typeface="Open Sans"/>
                <a:ea typeface="Open Sans"/>
                <a:cs typeface="Open Sans"/>
                <a:sym typeface="Open Sans"/>
              </a:rPr>
              <a:t>Bivin</a:t>
            </a:r>
            <a:r>
              <a:rPr lang="en-US" sz="2000" dirty="0">
                <a:solidFill>
                  <a:schemeClr val="dk1"/>
                </a:solidFill>
                <a:latin typeface="Open Sans"/>
                <a:ea typeface="Open Sans"/>
                <a:cs typeface="Open Sans"/>
                <a:sym typeface="Open Sans"/>
              </a:rPr>
              <a:t> | Tyler Jones</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6b344ab885_0_37"/>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73" name="Google Shape;173;g6b344ab885_0_37"/>
          <p:cNvSpPr txBox="1">
            <a:spLocks noGrp="1"/>
          </p:cNvSpPr>
          <p:nvPr>
            <p:ph type="body" idx="1"/>
          </p:nvPr>
        </p:nvSpPr>
        <p:spPr>
          <a:xfrm>
            <a:off x="1484300" y="1125550"/>
            <a:ext cx="10018800" cy="4205100"/>
          </a:xfrm>
          <a:prstGeom prst="rect">
            <a:avLst/>
          </a:prstGeom>
        </p:spPr>
        <p:txBody>
          <a:bodyPr spcFirstLastPara="1" wrap="square" lIns="91425" tIns="45700" rIns="91425" bIns="45700" anchor="t" anchorCtr="0">
            <a:noAutofit/>
          </a:bodyPr>
          <a:lstStyle/>
          <a:p>
            <a:pPr marL="457200" lvl="0" indent="-419100" algn="l" rtl="0">
              <a:lnSpc>
                <a:spcPct val="100000"/>
              </a:lnSpc>
              <a:spcBef>
                <a:spcPts val="360"/>
              </a:spcBef>
              <a:spcAft>
                <a:spcPts val="0"/>
              </a:spcAft>
              <a:buSzPts val="3000"/>
              <a:buChar char="•"/>
            </a:pPr>
            <a:r>
              <a:rPr lang="en-US" sz="3000"/>
              <a:t>Interpreted</a:t>
            </a:r>
            <a:endParaRPr sz="3000"/>
          </a:p>
          <a:p>
            <a:pPr marL="914400" lvl="1" indent="-381000" algn="l" rtl="0">
              <a:lnSpc>
                <a:spcPct val="100000"/>
              </a:lnSpc>
              <a:spcBef>
                <a:spcPts val="1000"/>
              </a:spcBef>
              <a:spcAft>
                <a:spcPts val="0"/>
              </a:spcAft>
              <a:buSzPts val="2400"/>
              <a:buChar char="•"/>
            </a:pPr>
            <a:r>
              <a:rPr lang="en-US" sz="2400"/>
              <a:t>Can write statements and directly execute</a:t>
            </a:r>
            <a:endParaRPr sz="2400"/>
          </a:p>
          <a:p>
            <a:pPr marL="457200" lvl="0" indent="-419100" algn="l" rtl="0">
              <a:lnSpc>
                <a:spcPct val="100000"/>
              </a:lnSpc>
              <a:spcBef>
                <a:spcPts val="1000"/>
              </a:spcBef>
              <a:spcAft>
                <a:spcPts val="0"/>
              </a:spcAft>
              <a:buSzPts val="3000"/>
              <a:buChar char="•"/>
            </a:pPr>
            <a:r>
              <a:rPr lang="en-US" sz="3000"/>
              <a:t>Object Oriented - everything is an R object, can be acted on</a:t>
            </a:r>
            <a:endParaRPr sz="3000"/>
          </a:p>
          <a:p>
            <a:pPr marL="914400" lvl="1" indent="-381000" algn="l" rtl="0">
              <a:lnSpc>
                <a:spcPct val="100000"/>
              </a:lnSpc>
              <a:spcBef>
                <a:spcPts val="1000"/>
              </a:spcBef>
              <a:spcAft>
                <a:spcPts val="0"/>
              </a:spcAft>
              <a:buSzPts val="2400"/>
              <a:buChar char="•"/>
            </a:pPr>
            <a:r>
              <a:rPr lang="en-US" sz="2400"/>
              <a:t>Vectors</a:t>
            </a:r>
            <a:endParaRPr sz="2400"/>
          </a:p>
          <a:p>
            <a:pPr marL="914400" lvl="1" indent="-381000" algn="l" rtl="0">
              <a:lnSpc>
                <a:spcPct val="100000"/>
              </a:lnSpc>
              <a:spcBef>
                <a:spcPts val="1000"/>
              </a:spcBef>
              <a:spcAft>
                <a:spcPts val="0"/>
              </a:spcAft>
              <a:buSzPts val="2400"/>
              <a:buChar char="•"/>
            </a:pPr>
            <a:r>
              <a:rPr lang="en-US" sz="2400"/>
              <a:t>Lists</a:t>
            </a:r>
            <a:endParaRPr sz="2400"/>
          </a:p>
          <a:p>
            <a:pPr marL="914400" lvl="1" indent="-381000" algn="l" rtl="0">
              <a:lnSpc>
                <a:spcPct val="100000"/>
              </a:lnSpc>
              <a:spcBef>
                <a:spcPts val="1000"/>
              </a:spcBef>
              <a:spcAft>
                <a:spcPts val="0"/>
              </a:spcAft>
              <a:buSzPts val="2400"/>
              <a:buChar char="•"/>
            </a:pPr>
            <a:r>
              <a:rPr lang="en-US" sz="2400"/>
              <a:t>Matrices</a:t>
            </a:r>
            <a:endParaRPr sz="2400"/>
          </a:p>
          <a:p>
            <a:pPr marL="914400" lvl="1" indent="-381000" algn="l" rtl="0">
              <a:lnSpc>
                <a:spcPct val="100000"/>
              </a:lnSpc>
              <a:spcBef>
                <a:spcPts val="1000"/>
              </a:spcBef>
              <a:spcAft>
                <a:spcPts val="0"/>
              </a:spcAft>
              <a:buSzPts val="2400"/>
              <a:buChar char="•"/>
            </a:pPr>
            <a:r>
              <a:rPr lang="en-US" sz="2400"/>
              <a:t>Data Frames</a:t>
            </a:r>
            <a:endParaRPr sz="2400"/>
          </a:p>
          <a:p>
            <a:pPr marL="0" lvl="0" indent="0" algn="l" rtl="0">
              <a:lnSpc>
                <a:spcPct val="100000"/>
              </a:lnSpc>
              <a:spcBef>
                <a:spcPts val="1000"/>
              </a:spcBef>
              <a:spcAft>
                <a:spcPts val="1000"/>
              </a:spcAft>
              <a:buNone/>
            </a:pPr>
            <a:r>
              <a:rPr lang="en-US"/>
              <a:t>*</a:t>
            </a:r>
            <a:r>
              <a:rPr lang="en-US" sz="2400"/>
              <a:t>Variables are not declared with a data type - get the data type of the object assigned to it</a:t>
            </a:r>
            <a:endParaRPr sz="2400"/>
          </a:p>
        </p:txBody>
      </p:sp>
      <p:sp>
        <p:nvSpPr>
          <p:cNvPr id="174" name="Google Shape;174;g6b344ab885_0_37"/>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6b344ab885_0_45"/>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What is R?</a:t>
            </a:r>
            <a:endParaRPr/>
          </a:p>
        </p:txBody>
      </p:sp>
      <p:sp>
        <p:nvSpPr>
          <p:cNvPr id="180" name="Google Shape;180;g6b344ab885_0_45"/>
          <p:cNvSpPr txBox="1">
            <a:spLocks noGrp="1"/>
          </p:cNvSpPr>
          <p:nvPr>
            <p:ph type="body" idx="1"/>
          </p:nvPr>
        </p:nvSpPr>
        <p:spPr>
          <a:xfrm>
            <a:off x="1484300" y="1125550"/>
            <a:ext cx="10018800" cy="719100"/>
          </a:xfrm>
          <a:prstGeom prst="rect">
            <a:avLst/>
          </a:prstGeom>
        </p:spPr>
        <p:txBody>
          <a:bodyPr spcFirstLastPara="1" wrap="square" lIns="91425" tIns="45700" rIns="91425" bIns="45700" anchor="t" anchorCtr="0">
            <a:noAutofit/>
          </a:bodyPr>
          <a:lstStyle/>
          <a:p>
            <a:pPr marL="457200" lvl="0" indent="-419100" algn="l" rtl="0">
              <a:lnSpc>
                <a:spcPct val="100000"/>
              </a:lnSpc>
              <a:spcBef>
                <a:spcPts val="360"/>
              </a:spcBef>
              <a:spcAft>
                <a:spcPts val="1000"/>
              </a:spcAft>
              <a:buSzPts val="3000"/>
              <a:buChar char="•"/>
            </a:pPr>
            <a:r>
              <a:rPr lang="en-US" sz="3000"/>
              <a:t>Uses a mix of procedural, functional, imperative methods</a:t>
            </a:r>
            <a:endParaRPr sz="2400"/>
          </a:p>
        </p:txBody>
      </p:sp>
      <p:sp>
        <p:nvSpPr>
          <p:cNvPr id="181" name="Google Shape;181;g6b344ab885_0_45"/>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grpSp>
        <p:nvGrpSpPr>
          <p:cNvPr id="182" name="Google Shape;182;g6b344ab885_0_45"/>
          <p:cNvGrpSpPr/>
          <p:nvPr/>
        </p:nvGrpSpPr>
        <p:grpSpPr>
          <a:xfrm>
            <a:off x="2152650" y="2041525"/>
            <a:ext cx="5119600" cy="1157300"/>
            <a:chOff x="1581150" y="1925475"/>
            <a:chExt cx="5119600" cy="1157300"/>
          </a:xfrm>
        </p:grpSpPr>
        <p:pic>
          <p:nvPicPr>
            <p:cNvPr id="183" name="Google Shape;183;g6b344ab885_0_45"/>
            <p:cNvPicPr preferRelativeResize="0"/>
            <p:nvPr/>
          </p:nvPicPr>
          <p:blipFill rotWithShape="1">
            <a:blip r:embed="rId3">
              <a:alphaModFix/>
            </a:blip>
            <a:srcRect r="66846" b="5338"/>
            <a:stretch/>
          </p:blipFill>
          <p:spPr>
            <a:xfrm>
              <a:off x="1581150" y="1925475"/>
              <a:ext cx="2919424" cy="1157300"/>
            </a:xfrm>
            <a:prstGeom prst="rect">
              <a:avLst/>
            </a:prstGeom>
            <a:noFill/>
            <a:ln w="9525" cap="flat" cmpd="sng">
              <a:solidFill>
                <a:srgbClr val="000000"/>
              </a:solidFill>
              <a:prstDash val="solid"/>
              <a:round/>
              <a:headEnd type="none" w="sm" len="sm"/>
              <a:tailEnd type="none" w="sm" len="sm"/>
            </a:ln>
          </p:spPr>
        </p:pic>
        <p:pic>
          <p:nvPicPr>
            <p:cNvPr id="184" name="Google Shape;184;g6b344ab885_0_45"/>
            <p:cNvPicPr preferRelativeResize="0"/>
            <p:nvPr/>
          </p:nvPicPr>
          <p:blipFill rotWithShape="1">
            <a:blip r:embed="rId3">
              <a:alphaModFix/>
            </a:blip>
            <a:srcRect l="70796" t="5338" r="4217"/>
            <a:stretch/>
          </p:blipFill>
          <p:spPr>
            <a:xfrm>
              <a:off x="4500575" y="1925475"/>
              <a:ext cx="2200175" cy="1157300"/>
            </a:xfrm>
            <a:prstGeom prst="rect">
              <a:avLst/>
            </a:prstGeom>
            <a:noFill/>
            <a:ln w="9525" cap="flat" cmpd="sng">
              <a:solidFill>
                <a:srgbClr val="000000"/>
              </a:solidFill>
              <a:prstDash val="solid"/>
              <a:round/>
              <a:headEnd type="none" w="sm" len="sm"/>
              <a:tailEnd type="none" w="sm" len="sm"/>
            </a:ln>
          </p:spPr>
        </p:pic>
      </p:grpSp>
      <p:grpSp>
        <p:nvGrpSpPr>
          <p:cNvPr id="185" name="Google Shape;185;g6b344ab885_0_45"/>
          <p:cNvGrpSpPr/>
          <p:nvPr/>
        </p:nvGrpSpPr>
        <p:grpSpPr>
          <a:xfrm>
            <a:off x="2152650" y="3395575"/>
            <a:ext cx="5105299" cy="657125"/>
            <a:chOff x="2152650" y="3395575"/>
            <a:chExt cx="5105299" cy="657125"/>
          </a:xfrm>
        </p:grpSpPr>
        <p:pic>
          <p:nvPicPr>
            <p:cNvPr id="186" name="Google Shape;186;g6b344ab885_0_45"/>
            <p:cNvPicPr preferRelativeResize="0"/>
            <p:nvPr/>
          </p:nvPicPr>
          <p:blipFill rotWithShape="1">
            <a:blip r:embed="rId4">
              <a:alphaModFix/>
            </a:blip>
            <a:srcRect l="75888" t="10402"/>
            <a:stretch/>
          </p:blipFill>
          <p:spPr>
            <a:xfrm>
              <a:off x="5057775" y="3395575"/>
              <a:ext cx="2200174" cy="657125"/>
            </a:xfrm>
            <a:prstGeom prst="rect">
              <a:avLst/>
            </a:prstGeom>
            <a:noFill/>
            <a:ln w="9525" cap="flat" cmpd="sng">
              <a:solidFill>
                <a:srgbClr val="000000"/>
              </a:solidFill>
              <a:prstDash val="solid"/>
              <a:round/>
              <a:headEnd type="none" w="sm" len="sm"/>
              <a:tailEnd type="none" w="sm" len="sm"/>
            </a:ln>
          </p:spPr>
        </p:pic>
        <p:pic>
          <p:nvPicPr>
            <p:cNvPr id="187" name="Google Shape;187;g6b344ab885_0_45"/>
            <p:cNvPicPr preferRelativeResize="0"/>
            <p:nvPr/>
          </p:nvPicPr>
          <p:blipFill rotWithShape="1">
            <a:blip r:embed="rId4">
              <a:alphaModFix/>
            </a:blip>
            <a:srcRect r="68163" b="10402"/>
            <a:stretch/>
          </p:blipFill>
          <p:spPr>
            <a:xfrm>
              <a:off x="2152650" y="3395575"/>
              <a:ext cx="2905125" cy="657125"/>
            </a:xfrm>
            <a:prstGeom prst="rect">
              <a:avLst/>
            </a:prstGeom>
            <a:noFill/>
            <a:ln w="9525" cap="flat" cmpd="sng">
              <a:solidFill>
                <a:srgbClr val="000000"/>
              </a:solidFill>
              <a:prstDash val="solid"/>
              <a:round/>
              <a:headEnd type="none" w="sm" len="sm"/>
              <a:tailEnd type="none" w="sm" len="sm"/>
            </a:ln>
          </p:spPr>
        </p:pic>
      </p:grpSp>
      <p:grpSp>
        <p:nvGrpSpPr>
          <p:cNvPr id="188" name="Google Shape;188;g6b344ab885_0_45"/>
          <p:cNvGrpSpPr/>
          <p:nvPr/>
        </p:nvGrpSpPr>
        <p:grpSpPr>
          <a:xfrm>
            <a:off x="2152650" y="4343425"/>
            <a:ext cx="5105300" cy="1822675"/>
            <a:chOff x="2152650" y="4443425"/>
            <a:chExt cx="5105300" cy="1822675"/>
          </a:xfrm>
        </p:grpSpPr>
        <p:pic>
          <p:nvPicPr>
            <p:cNvPr id="189" name="Google Shape;189;g6b344ab885_0_45"/>
            <p:cNvPicPr preferRelativeResize="0"/>
            <p:nvPr/>
          </p:nvPicPr>
          <p:blipFill rotWithShape="1">
            <a:blip r:embed="rId5">
              <a:alphaModFix/>
            </a:blip>
            <a:srcRect r="70672" b="3836"/>
            <a:stretch/>
          </p:blipFill>
          <p:spPr>
            <a:xfrm>
              <a:off x="2152650" y="4443425"/>
              <a:ext cx="2905126" cy="1822675"/>
            </a:xfrm>
            <a:prstGeom prst="rect">
              <a:avLst/>
            </a:prstGeom>
            <a:noFill/>
            <a:ln w="9525" cap="flat" cmpd="sng">
              <a:solidFill>
                <a:srgbClr val="000000"/>
              </a:solidFill>
              <a:prstDash val="solid"/>
              <a:round/>
              <a:headEnd type="none" w="sm" len="sm"/>
              <a:tailEnd type="none" w="sm" len="sm"/>
            </a:ln>
          </p:spPr>
        </p:pic>
        <p:pic>
          <p:nvPicPr>
            <p:cNvPr id="190" name="Google Shape;190;g6b344ab885_0_45"/>
            <p:cNvPicPr preferRelativeResize="0"/>
            <p:nvPr/>
          </p:nvPicPr>
          <p:blipFill rotWithShape="1">
            <a:blip r:embed="rId5">
              <a:alphaModFix/>
            </a:blip>
            <a:srcRect l="70087" t="3836" r="7702"/>
            <a:stretch/>
          </p:blipFill>
          <p:spPr>
            <a:xfrm>
              <a:off x="5057775" y="4443425"/>
              <a:ext cx="2200175" cy="1822675"/>
            </a:xfrm>
            <a:prstGeom prst="rect">
              <a:avLst/>
            </a:prstGeom>
            <a:noFill/>
            <a:ln w="9525" cap="flat" cmpd="sng">
              <a:solidFill>
                <a:srgbClr val="000000"/>
              </a:solidFill>
              <a:prstDash val="solid"/>
              <a:round/>
              <a:headEnd type="none" w="sm" len="sm"/>
              <a:tailEnd type="none" w="sm" len="sm"/>
            </a:ln>
          </p:spPr>
        </p:pic>
      </p:grpSp>
      <p:sp>
        <p:nvSpPr>
          <p:cNvPr id="191" name="Google Shape;191;g6b344ab885_0_45"/>
          <p:cNvSpPr txBox="1">
            <a:spLocks noGrp="1"/>
          </p:cNvSpPr>
          <p:nvPr>
            <p:ph type="body" idx="1"/>
          </p:nvPr>
        </p:nvSpPr>
        <p:spPr>
          <a:xfrm>
            <a:off x="7780325" y="2260625"/>
            <a:ext cx="2421000" cy="719100"/>
          </a:xfrm>
          <a:prstGeom prst="rect">
            <a:avLst/>
          </a:prstGeom>
        </p:spPr>
        <p:txBody>
          <a:bodyPr spcFirstLastPara="1" wrap="square" lIns="91425" tIns="45700" rIns="91425" bIns="45700" anchor="t" anchorCtr="0">
            <a:noAutofit/>
          </a:bodyPr>
          <a:lstStyle/>
          <a:p>
            <a:pPr marL="0" lvl="0" indent="0" algn="l" rtl="0">
              <a:lnSpc>
                <a:spcPct val="100000"/>
              </a:lnSpc>
              <a:spcBef>
                <a:spcPts val="360"/>
              </a:spcBef>
              <a:spcAft>
                <a:spcPts val="1000"/>
              </a:spcAft>
              <a:buNone/>
            </a:pPr>
            <a:r>
              <a:rPr lang="en-US" sz="3000"/>
              <a:t>Looping in R</a:t>
            </a:r>
            <a:endParaRPr sz="2400"/>
          </a:p>
        </p:txBody>
      </p:sp>
      <p:sp>
        <p:nvSpPr>
          <p:cNvPr id="192" name="Google Shape;192;g6b344ab885_0_45"/>
          <p:cNvSpPr txBox="1">
            <a:spLocks noGrp="1"/>
          </p:cNvSpPr>
          <p:nvPr>
            <p:ph type="body" idx="1"/>
          </p:nvPr>
        </p:nvSpPr>
        <p:spPr>
          <a:xfrm>
            <a:off x="7780325" y="3364588"/>
            <a:ext cx="3582900" cy="719100"/>
          </a:xfrm>
          <a:prstGeom prst="rect">
            <a:avLst/>
          </a:prstGeom>
        </p:spPr>
        <p:txBody>
          <a:bodyPr spcFirstLastPara="1" wrap="square" lIns="91425" tIns="45700" rIns="91425" bIns="45700" anchor="t" anchorCtr="0">
            <a:noAutofit/>
          </a:bodyPr>
          <a:lstStyle/>
          <a:p>
            <a:pPr marL="0" lvl="0" indent="0" algn="l" rtl="0">
              <a:lnSpc>
                <a:spcPct val="100000"/>
              </a:lnSpc>
              <a:spcBef>
                <a:spcPts val="360"/>
              </a:spcBef>
              <a:spcAft>
                <a:spcPts val="1000"/>
              </a:spcAft>
              <a:buNone/>
            </a:pPr>
            <a:r>
              <a:rPr lang="en-US" sz="3000"/>
              <a:t>Using base functions </a:t>
            </a:r>
            <a:endParaRPr sz="2400"/>
          </a:p>
        </p:txBody>
      </p:sp>
      <p:sp>
        <p:nvSpPr>
          <p:cNvPr id="193" name="Google Shape;193;g6b344ab885_0_45"/>
          <p:cNvSpPr txBox="1">
            <a:spLocks noGrp="1"/>
          </p:cNvSpPr>
          <p:nvPr>
            <p:ph type="body" idx="1"/>
          </p:nvPr>
        </p:nvSpPr>
        <p:spPr>
          <a:xfrm>
            <a:off x="7780325" y="4895225"/>
            <a:ext cx="3943500" cy="719100"/>
          </a:xfrm>
          <a:prstGeom prst="rect">
            <a:avLst/>
          </a:prstGeom>
        </p:spPr>
        <p:txBody>
          <a:bodyPr spcFirstLastPara="1" wrap="square" lIns="91425" tIns="45700" rIns="91425" bIns="45700" anchor="t" anchorCtr="0">
            <a:noAutofit/>
          </a:bodyPr>
          <a:lstStyle/>
          <a:p>
            <a:pPr marL="0" lvl="0" indent="0" algn="l" rtl="0">
              <a:lnSpc>
                <a:spcPct val="100000"/>
              </a:lnSpc>
              <a:spcBef>
                <a:spcPts val="360"/>
              </a:spcBef>
              <a:spcAft>
                <a:spcPts val="1000"/>
              </a:spcAft>
              <a:buNone/>
            </a:pPr>
            <a:r>
              <a:rPr lang="en-US" sz="3000"/>
              <a:t>Defining new functions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7907efdd4d_0_8"/>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Experience with R</a:t>
            </a:r>
            <a:endParaRPr/>
          </a:p>
        </p:txBody>
      </p:sp>
      <p:sp>
        <p:nvSpPr>
          <p:cNvPr id="199" name="Google Shape;199;g7907efdd4d_0_8"/>
          <p:cNvSpPr txBox="1">
            <a:spLocks noGrp="1"/>
          </p:cNvSpPr>
          <p:nvPr>
            <p:ph type="body" idx="1"/>
          </p:nvPr>
        </p:nvSpPr>
        <p:spPr>
          <a:xfrm>
            <a:off x="1484300" y="1125550"/>
            <a:ext cx="10217100" cy="42051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US" sz="3000"/>
              <a:t>Previously, we considered the following evaluation criteria for R</a:t>
            </a:r>
            <a:endParaRPr sz="3000"/>
          </a:p>
          <a:p>
            <a:pPr marL="457200" lvl="0" indent="-381000" algn="l" rtl="0">
              <a:lnSpc>
                <a:spcPct val="115000"/>
              </a:lnSpc>
              <a:spcBef>
                <a:spcPts val="1000"/>
              </a:spcBef>
              <a:spcAft>
                <a:spcPts val="0"/>
              </a:spcAft>
              <a:buSzPts val="2400"/>
              <a:buAutoNum type="arabicPeriod"/>
            </a:pPr>
            <a:r>
              <a:rPr lang="en-US" b="1"/>
              <a:t>Readability </a:t>
            </a:r>
            <a:r>
              <a:rPr lang="en-US"/>
              <a:t>- ease of comprehension</a:t>
            </a:r>
            <a:endParaRPr/>
          </a:p>
          <a:p>
            <a:pPr marL="457200" lvl="0" indent="-381000" algn="l" rtl="0">
              <a:lnSpc>
                <a:spcPct val="115000"/>
              </a:lnSpc>
              <a:spcBef>
                <a:spcPts val="1000"/>
              </a:spcBef>
              <a:spcAft>
                <a:spcPts val="0"/>
              </a:spcAft>
              <a:buSzPts val="2400"/>
              <a:buAutoNum type="arabicPeriod"/>
            </a:pPr>
            <a:r>
              <a:rPr lang="en-US" b="1"/>
              <a:t>Writability </a:t>
            </a:r>
            <a:r>
              <a:rPr lang="en-US"/>
              <a:t>- ease of using the language to create programs in the appropriate domain</a:t>
            </a:r>
            <a:endParaRPr/>
          </a:p>
          <a:p>
            <a:pPr marL="457200" lvl="0" indent="-381000" algn="l" rtl="0">
              <a:lnSpc>
                <a:spcPct val="115000"/>
              </a:lnSpc>
              <a:spcBef>
                <a:spcPts val="1000"/>
              </a:spcBef>
              <a:spcAft>
                <a:spcPts val="0"/>
              </a:spcAft>
              <a:buSzPts val="2400"/>
              <a:buAutoNum type="arabicPeriod"/>
            </a:pPr>
            <a:r>
              <a:rPr lang="en-US" b="1"/>
              <a:t>Reliability </a:t>
            </a:r>
            <a:r>
              <a:rPr lang="en-US"/>
              <a:t>- extent of similar performance under different conditions</a:t>
            </a:r>
            <a:endParaRPr/>
          </a:p>
          <a:p>
            <a:pPr marL="457200" lvl="0" indent="-381000" algn="l" rtl="0">
              <a:lnSpc>
                <a:spcPct val="115000"/>
              </a:lnSpc>
              <a:spcBef>
                <a:spcPts val="1000"/>
              </a:spcBef>
              <a:spcAft>
                <a:spcPts val="0"/>
              </a:spcAft>
              <a:buSzPts val="2400"/>
              <a:buAutoNum type="arabicPeriod"/>
            </a:pPr>
            <a:r>
              <a:rPr lang="en-US" b="1"/>
              <a:t>Portability </a:t>
            </a:r>
            <a:r>
              <a:rPr lang="en-US"/>
              <a:t>- can be used in other environments and implementations</a:t>
            </a:r>
            <a:endParaRPr/>
          </a:p>
          <a:p>
            <a:pPr marL="457200" lvl="0" indent="-381000" algn="l" rtl="0">
              <a:lnSpc>
                <a:spcPct val="115000"/>
              </a:lnSpc>
              <a:spcBef>
                <a:spcPts val="1000"/>
              </a:spcBef>
              <a:spcAft>
                <a:spcPts val="1000"/>
              </a:spcAft>
              <a:buSzPts val="2400"/>
              <a:buAutoNum type="arabicPeriod"/>
            </a:pPr>
            <a:r>
              <a:rPr lang="en-US" b="1"/>
              <a:t>Learnability</a:t>
            </a:r>
            <a:r>
              <a:rPr lang="en-US"/>
              <a:t> - ease of learning the language for the respective domain</a:t>
            </a:r>
            <a:endParaRPr/>
          </a:p>
        </p:txBody>
      </p:sp>
      <p:sp>
        <p:nvSpPr>
          <p:cNvPr id="200" name="Google Shape;200;g7907efdd4d_0_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6b344ab885_0_63"/>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Project Objective</a:t>
            </a:r>
            <a:endParaRPr/>
          </a:p>
        </p:txBody>
      </p:sp>
      <p:sp>
        <p:nvSpPr>
          <p:cNvPr id="206" name="Google Shape;206;g6b344ab885_0_63"/>
          <p:cNvSpPr txBox="1">
            <a:spLocks noGrp="1"/>
          </p:cNvSpPr>
          <p:nvPr>
            <p:ph type="body" idx="1"/>
          </p:nvPr>
        </p:nvSpPr>
        <p:spPr>
          <a:xfrm>
            <a:off x="1484300" y="1125550"/>
            <a:ext cx="10018800" cy="4060800"/>
          </a:xfrm>
          <a:prstGeom prst="rect">
            <a:avLst/>
          </a:prstGeom>
        </p:spPr>
        <p:txBody>
          <a:bodyPr spcFirstLastPara="1" wrap="square" lIns="91425" tIns="45700" rIns="91425" bIns="45700" anchor="t" anchorCtr="0">
            <a:noAutofit/>
          </a:bodyPr>
          <a:lstStyle/>
          <a:p>
            <a:pPr marL="0" lvl="0" indent="0" algn="l" rtl="0">
              <a:lnSpc>
                <a:spcPct val="114000"/>
              </a:lnSpc>
              <a:spcBef>
                <a:spcPts val="0"/>
              </a:spcBef>
              <a:spcAft>
                <a:spcPts val="0"/>
              </a:spcAft>
              <a:buNone/>
            </a:pPr>
            <a:r>
              <a:rPr lang="en-US" sz="3000" dirty="0"/>
              <a:t>This project aims to construct a  model to predict innovation measured via patent grants in the short-term, local area after an Uncertainty Shock (natural disasters, terrorist attacks, sudden changes in violent crime, etc.)</a:t>
            </a:r>
            <a:endParaRPr sz="3000" dirty="0"/>
          </a:p>
          <a:p>
            <a:pPr marL="0" lvl="0" indent="0" algn="l" rtl="0">
              <a:lnSpc>
                <a:spcPct val="114000"/>
              </a:lnSpc>
              <a:spcBef>
                <a:spcPts val="1800"/>
              </a:spcBef>
              <a:spcAft>
                <a:spcPts val="1800"/>
              </a:spcAft>
              <a:buNone/>
            </a:pPr>
            <a:r>
              <a:rPr lang="en-US" sz="3000" dirty="0"/>
              <a:t>This is part of broader research that aims to understand the impacts of Uncertainty Shocks on risk tolerance.</a:t>
            </a:r>
            <a:endParaRPr sz="2400" dirty="0"/>
          </a:p>
        </p:txBody>
      </p:sp>
      <p:sp>
        <p:nvSpPr>
          <p:cNvPr id="207" name="Google Shape;207;g6b344ab885_0_63"/>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endParaRPr/>
          </a:p>
        </p:txBody>
      </p:sp>
      <p:sp>
        <p:nvSpPr>
          <p:cNvPr id="208" name="Google Shape;208;g6b344ab885_0_63"/>
          <p:cNvSpPr/>
          <p:nvPr/>
        </p:nvSpPr>
        <p:spPr>
          <a:xfrm>
            <a:off x="2261125" y="5558800"/>
            <a:ext cx="400800" cy="429600"/>
          </a:xfrm>
          <a:prstGeom prst="chevron">
            <a:avLst>
              <a:gd name="adj" fmla="val 46413"/>
            </a:avLst>
          </a:prstGeom>
          <a:solidFill>
            <a:srgbClr val="118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b344ab885_0_63"/>
          <p:cNvSpPr txBox="1"/>
          <p:nvPr/>
        </p:nvSpPr>
        <p:spPr>
          <a:xfrm>
            <a:off x="2857500" y="5330650"/>
            <a:ext cx="8315400" cy="8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800"/>
              </a:spcAft>
              <a:buNone/>
            </a:pPr>
            <a:r>
              <a:rPr lang="en-US" sz="2400">
                <a:solidFill>
                  <a:schemeClr val="dk1"/>
                </a:solidFill>
                <a:latin typeface="Corbel"/>
                <a:ea typeface="Corbel"/>
                <a:cs typeface="Corbel"/>
                <a:sym typeface="Corbel"/>
              </a:rPr>
              <a:t>Here we model the impact to entrepreneurship and innovation on counties affected by Hurricane Katrina (August 2005).</a:t>
            </a:r>
            <a:endParaRPr>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6b344ab885_0_78"/>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Project Methodology</a:t>
            </a:r>
            <a:endParaRPr/>
          </a:p>
        </p:txBody>
      </p:sp>
      <p:sp>
        <p:nvSpPr>
          <p:cNvPr id="215" name="Google Shape;215;g6b344ab885_0_78"/>
          <p:cNvSpPr txBox="1">
            <a:spLocks noGrp="1"/>
          </p:cNvSpPr>
          <p:nvPr>
            <p:ph type="body" idx="1"/>
          </p:nvPr>
        </p:nvSpPr>
        <p:spPr>
          <a:xfrm>
            <a:off x="1484300" y="1125550"/>
            <a:ext cx="10018800" cy="5216700"/>
          </a:xfrm>
          <a:prstGeom prst="rect">
            <a:avLst/>
          </a:prstGeom>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Char char="•"/>
            </a:pPr>
            <a:r>
              <a:rPr lang="en-US"/>
              <a:t>Collect independent variables predictive of entrepreneurship and innovation (E&amp;I) outcomes as dependent variables by county from years before and after Hurricane Katrina (2005)</a:t>
            </a:r>
            <a:endParaRPr/>
          </a:p>
          <a:p>
            <a:pPr marL="914400" lvl="0" indent="-394335" algn="l" rtl="0">
              <a:lnSpc>
                <a:spcPct val="100000"/>
              </a:lnSpc>
              <a:spcBef>
                <a:spcPts val="1000"/>
              </a:spcBef>
              <a:spcAft>
                <a:spcPts val="0"/>
              </a:spcAft>
              <a:buSzPts val="2610"/>
              <a:buChar char="•"/>
            </a:pPr>
            <a:r>
              <a:rPr lang="en-US"/>
              <a:t>Econometric measures of education, income, public assistance, employment, urban/rural continuum </a:t>
            </a:r>
            <a:endParaRPr/>
          </a:p>
          <a:p>
            <a:pPr marL="457200" lvl="0" indent="-394335" algn="l" rtl="0">
              <a:lnSpc>
                <a:spcPct val="100000"/>
              </a:lnSpc>
              <a:spcBef>
                <a:spcPts val="1000"/>
              </a:spcBef>
              <a:spcAft>
                <a:spcPts val="0"/>
              </a:spcAft>
              <a:buSzPts val="2610"/>
              <a:buChar char="•"/>
            </a:pPr>
            <a:r>
              <a:rPr lang="en-US"/>
              <a:t>Build an R program to analyze the relationship of independent and dependent variables and determine a predictive model for E&amp;I outcomes based on econometric inputs</a:t>
            </a:r>
            <a:endParaRPr/>
          </a:p>
          <a:p>
            <a:pPr marL="457200" lvl="0" indent="-394335" algn="l" rtl="0">
              <a:lnSpc>
                <a:spcPct val="100000"/>
              </a:lnSpc>
              <a:spcBef>
                <a:spcPts val="1000"/>
              </a:spcBef>
              <a:spcAft>
                <a:spcPts val="0"/>
              </a:spcAft>
              <a:buSzPts val="2610"/>
              <a:buChar char="•"/>
            </a:pPr>
            <a:r>
              <a:rPr lang="en-US"/>
              <a:t>Use the model to see the E&amp;I outcomes over time for counties impacted by Hurricane Katrina, and those not impacted</a:t>
            </a:r>
            <a:endParaRPr/>
          </a:p>
          <a:p>
            <a:pPr marL="0" lvl="0" indent="0" algn="l" rtl="0">
              <a:lnSpc>
                <a:spcPct val="100000"/>
              </a:lnSpc>
              <a:spcBef>
                <a:spcPts val="1000"/>
              </a:spcBef>
              <a:spcAft>
                <a:spcPts val="0"/>
              </a:spcAft>
              <a:buNone/>
            </a:pPr>
            <a:endParaRPr sz="1200"/>
          </a:p>
          <a:p>
            <a:pPr marL="971550" lvl="0" indent="0" algn="l" rtl="0">
              <a:lnSpc>
                <a:spcPct val="100000"/>
              </a:lnSpc>
              <a:spcBef>
                <a:spcPts val="1000"/>
              </a:spcBef>
              <a:spcAft>
                <a:spcPts val="1000"/>
              </a:spcAft>
              <a:buNone/>
            </a:pPr>
            <a:r>
              <a:rPr lang="en-US" sz="2400"/>
              <a:t>Should see that counties affected by Hurricane Katrina have different E&amp;I results after the event, than similar counties that weren’t affected</a:t>
            </a:r>
            <a:endParaRPr sz="2400"/>
          </a:p>
        </p:txBody>
      </p:sp>
      <p:sp>
        <p:nvSpPr>
          <p:cNvPr id="216" name="Google Shape;216;g6b344ab885_0_78"/>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sp>
        <p:nvSpPr>
          <p:cNvPr id="217" name="Google Shape;217;g6b344ab885_0_78"/>
          <p:cNvSpPr/>
          <p:nvPr/>
        </p:nvSpPr>
        <p:spPr>
          <a:xfrm>
            <a:off x="1890700" y="5907175"/>
            <a:ext cx="428400" cy="365100"/>
          </a:xfrm>
          <a:prstGeom prst="rightArrow">
            <a:avLst>
              <a:gd name="adj1" fmla="val 53296"/>
              <a:gd name="adj2" fmla="val 50000"/>
            </a:avLst>
          </a:prstGeom>
          <a:solidFill>
            <a:srgbClr val="118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6b344ab885_0_96"/>
          <p:cNvSpPr txBox="1">
            <a:spLocks noGrp="1"/>
          </p:cNvSpPr>
          <p:nvPr>
            <p:ph type="title"/>
          </p:nvPr>
        </p:nvSpPr>
        <p:spPr>
          <a:xfrm>
            <a:off x="1484311" y="288925"/>
            <a:ext cx="10018800" cy="1752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Data Set</a:t>
            </a:r>
            <a:endParaRPr/>
          </a:p>
        </p:txBody>
      </p:sp>
      <p:sp>
        <p:nvSpPr>
          <p:cNvPr id="223" name="Google Shape;223;g6b344ab885_0_96"/>
          <p:cNvSpPr/>
          <p:nvPr/>
        </p:nvSpPr>
        <p:spPr>
          <a:xfrm>
            <a:off x="1328750" y="1128725"/>
            <a:ext cx="10623600" cy="4900500"/>
          </a:xfrm>
          <a:prstGeom prst="roundRect">
            <a:avLst>
              <a:gd name="adj" fmla="val 9037"/>
            </a:avLst>
          </a:prstGeom>
          <a:solidFill>
            <a:srgbClr val="B1D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g6b344ab885_0_96"/>
          <p:cNvSpPr txBox="1">
            <a:spLocks noGrp="1"/>
          </p:cNvSpPr>
          <p:nvPr>
            <p:ph type="body" idx="1"/>
          </p:nvPr>
        </p:nvSpPr>
        <p:spPr>
          <a:xfrm>
            <a:off x="1484300" y="1125550"/>
            <a:ext cx="10288500" cy="4205100"/>
          </a:xfrm>
          <a:prstGeom prst="rect">
            <a:avLst/>
          </a:prstGeom>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US"/>
              <a:t>Utility Patent Grants by US county for years 2000-2015</a:t>
            </a:r>
            <a:endParaRPr/>
          </a:p>
          <a:p>
            <a:pPr marL="457200" lvl="0" indent="-342900" algn="l" rtl="0">
              <a:lnSpc>
                <a:spcPct val="100000"/>
              </a:lnSpc>
              <a:spcBef>
                <a:spcPts val="360"/>
              </a:spcBef>
              <a:spcAft>
                <a:spcPts val="0"/>
              </a:spcAft>
              <a:buSzPts val="1800"/>
              <a:buChar char="•"/>
            </a:pPr>
            <a:r>
              <a:rPr lang="en-US" sz="1400">
                <a:latin typeface="Arial"/>
                <a:ea typeface="Arial"/>
                <a:cs typeface="Arial"/>
                <a:sym typeface="Arial"/>
              </a:rPr>
              <a:t>U.S. Patent and Trademark Office - U.S. State Patenting Breakout by Regional Component, “Count of 2000-2015 Utility Patent Grants”: </a:t>
            </a:r>
            <a:r>
              <a:rPr lang="en-US" sz="1400" u="sng">
                <a:solidFill>
                  <a:schemeClr val="hlink"/>
                </a:solidFill>
                <a:latin typeface="Arial"/>
                <a:ea typeface="Arial"/>
                <a:cs typeface="Arial"/>
                <a:sym typeface="Arial"/>
                <a:hlinkClick r:id="rId3"/>
              </a:rPr>
              <a:t>https://www.uspto.gov/web/offices/ac/ido/oeip/taf/countyall/usa_county_gd.htm</a:t>
            </a:r>
            <a:endParaRPr sz="1400"/>
          </a:p>
          <a:p>
            <a:pPr marL="0" lvl="0" indent="0" algn="l" rtl="0">
              <a:lnSpc>
                <a:spcPct val="115000"/>
              </a:lnSpc>
              <a:spcBef>
                <a:spcPts val="1000"/>
              </a:spcBef>
              <a:spcAft>
                <a:spcPts val="0"/>
              </a:spcAft>
              <a:buNone/>
            </a:pPr>
            <a:r>
              <a:rPr lang="en-US"/>
              <a:t>Education Attainment Levels by US county for years 1970-2017</a:t>
            </a:r>
            <a:endParaRPr/>
          </a:p>
          <a:p>
            <a:pPr marL="457200" lvl="0" indent="-317500" algn="l" rtl="0">
              <a:spcBef>
                <a:spcPts val="360"/>
              </a:spcBef>
              <a:spcAft>
                <a:spcPts val="0"/>
              </a:spcAft>
              <a:buSzPts val="1400"/>
              <a:buChar char="•"/>
            </a:pPr>
            <a:r>
              <a:rPr lang="en-US" sz="1400">
                <a:latin typeface="Arial"/>
                <a:ea typeface="Arial"/>
                <a:cs typeface="Arial"/>
                <a:sym typeface="Arial"/>
              </a:rPr>
              <a:t>U.S. Department of Agriculture - Economic Research Service, “Educational attainment for the U.S., States, and counties, 1970-2017”: </a:t>
            </a:r>
            <a:r>
              <a:rPr lang="en-US" sz="1400" u="sng">
                <a:solidFill>
                  <a:schemeClr val="hlink"/>
                </a:solidFill>
                <a:latin typeface="Arial"/>
                <a:ea typeface="Arial"/>
                <a:cs typeface="Arial"/>
                <a:sym typeface="Arial"/>
                <a:hlinkClick r:id="rId4"/>
              </a:rPr>
              <a:t>https://www.ers.usda.gov/data-products/county-level-data-sets/download-data/</a:t>
            </a:r>
            <a:endParaRPr sz="1400">
              <a:latin typeface="Arial"/>
              <a:ea typeface="Arial"/>
              <a:cs typeface="Arial"/>
              <a:sym typeface="Arial"/>
            </a:endParaRPr>
          </a:p>
          <a:p>
            <a:pPr marL="0" lvl="0" indent="0" algn="l" rtl="0">
              <a:lnSpc>
                <a:spcPct val="115000"/>
              </a:lnSpc>
              <a:spcBef>
                <a:spcPts val="1000"/>
              </a:spcBef>
              <a:spcAft>
                <a:spcPts val="0"/>
              </a:spcAft>
              <a:buNone/>
            </a:pPr>
            <a:r>
              <a:rPr lang="en-US"/>
              <a:t>Income and Distributions by US county for years 2001-2017</a:t>
            </a:r>
            <a:endParaRPr/>
          </a:p>
          <a:p>
            <a:pPr marL="457200" lvl="0" indent="-317500" algn="l" rtl="0">
              <a:spcBef>
                <a:spcPts val="360"/>
              </a:spcBef>
              <a:spcAft>
                <a:spcPts val="0"/>
              </a:spcAft>
              <a:buSzPts val="1400"/>
              <a:buChar char="•"/>
            </a:pPr>
            <a:r>
              <a:rPr lang="en-US" sz="1400">
                <a:latin typeface="Arial"/>
                <a:ea typeface="Arial"/>
                <a:cs typeface="Arial"/>
                <a:sym typeface="Arial"/>
              </a:rPr>
              <a:t>U.S. Department of Commerce - Bureau of Economic Analysis, “Local Area Personal Income Accounts - CAINC30 Economic Profile by County”: </a:t>
            </a:r>
            <a:r>
              <a:rPr lang="en-US" sz="1400" u="sng">
                <a:solidFill>
                  <a:schemeClr val="hlink"/>
                </a:solidFill>
                <a:latin typeface="Arial"/>
                <a:ea typeface="Arial"/>
                <a:cs typeface="Arial"/>
                <a:sym typeface="Arial"/>
                <a:hlinkClick r:id="rId5"/>
              </a:rPr>
              <a:t>https://apps.bea.gov/regional/downloadzip.cfm</a:t>
            </a:r>
            <a:endParaRPr sz="1400">
              <a:latin typeface="Arial"/>
              <a:ea typeface="Arial"/>
              <a:cs typeface="Arial"/>
              <a:sym typeface="Arial"/>
            </a:endParaRPr>
          </a:p>
          <a:p>
            <a:pPr marL="0" lvl="0" indent="0" algn="l" rtl="0">
              <a:lnSpc>
                <a:spcPct val="115000"/>
              </a:lnSpc>
              <a:spcBef>
                <a:spcPts val="1000"/>
              </a:spcBef>
              <a:spcAft>
                <a:spcPts val="0"/>
              </a:spcAft>
              <a:buNone/>
            </a:pPr>
            <a:r>
              <a:rPr lang="en-US"/>
              <a:t>Counties impacted by Hurricane Katrina</a:t>
            </a:r>
            <a:endParaRPr/>
          </a:p>
          <a:p>
            <a:pPr marL="457200" lvl="0" indent="-317500" algn="l" rtl="0">
              <a:spcBef>
                <a:spcPts val="360"/>
              </a:spcBef>
              <a:spcAft>
                <a:spcPts val="0"/>
              </a:spcAft>
              <a:buSzPts val="1400"/>
              <a:buChar char="•"/>
            </a:pPr>
            <a:r>
              <a:rPr lang="en-US" sz="1400">
                <a:latin typeface="Arial"/>
                <a:ea typeface="Arial"/>
                <a:cs typeface="Arial"/>
                <a:sym typeface="Arial"/>
              </a:rPr>
              <a:t>Counties in the “Katrina Covered Disaster Area” as designated by the IRS under the </a:t>
            </a:r>
            <a:r>
              <a:rPr lang="en-US" sz="1400" i="1">
                <a:latin typeface="Arial"/>
                <a:ea typeface="Arial"/>
                <a:cs typeface="Arial"/>
                <a:sym typeface="Arial"/>
              </a:rPr>
              <a:t>Katrina Emergency Tax Relief Act of 2005</a:t>
            </a:r>
            <a:r>
              <a:rPr lang="en-US" sz="1400">
                <a:latin typeface="Arial"/>
                <a:ea typeface="Arial"/>
                <a:cs typeface="Arial"/>
                <a:sym typeface="Arial"/>
              </a:rPr>
              <a:t> and the </a:t>
            </a:r>
            <a:r>
              <a:rPr lang="en-US" sz="1400" i="1">
                <a:latin typeface="Arial"/>
                <a:ea typeface="Arial"/>
                <a:cs typeface="Arial"/>
                <a:sym typeface="Arial"/>
              </a:rPr>
              <a:t>Gulf Opportunity Zone Act of 2005</a:t>
            </a:r>
            <a:endParaRPr sz="1400" i="1">
              <a:latin typeface="Arial"/>
              <a:ea typeface="Arial"/>
              <a:cs typeface="Arial"/>
              <a:sym typeface="Arial"/>
            </a:endParaRPr>
          </a:p>
          <a:p>
            <a:pPr marL="457200" lvl="0" indent="-317500" algn="l" rtl="0">
              <a:spcBef>
                <a:spcPts val="1000"/>
              </a:spcBef>
              <a:spcAft>
                <a:spcPts val="0"/>
              </a:spcAft>
              <a:buSzPts val="1400"/>
              <a:buChar char="•"/>
            </a:pPr>
            <a:r>
              <a:rPr lang="en-US" sz="1400">
                <a:latin typeface="Arial"/>
                <a:ea typeface="Arial"/>
                <a:cs typeface="Arial"/>
                <a:sym typeface="Arial"/>
              </a:rPr>
              <a:t>U.S. Department of the Treasury - Internal Revenue Service, “Publication 4492, January 2006. Information for Taxpayers Affected by Hurricanes Katrina, Rita, and Wilma”: </a:t>
            </a:r>
            <a:r>
              <a:rPr lang="en-US" sz="1400" u="sng">
                <a:solidFill>
                  <a:schemeClr val="hlink"/>
                </a:solidFill>
                <a:latin typeface="Arial"/>
                <a:ea typeface="Arial"/>
                <a:cs typeface="Arial"/>
                <a:sym typeface="Arial"/>
                <a:hlinkClick r:id="rId6"/>
              </a:rPr>
              <a:t>https://www.irs.gov/pub/irs-pdf/p4492.pdf</a:t>
            </a:r>
            <a:endParaRPr sz="1400"/>
          </a:p>
        </p:txBody>
      </p:sp>
      <p:sp>
        <p:nvSpPr>
          <p:cNvPr id="225" name="Google Shape;225;g6b344ab885_0_96"/>
          <p:cNvSpPr txBox="1">
            <a:spLocks noGrp="1"/>
          </p:cNvSpPr>
          <p:nvPr>
            <p:ph type="sldNum" idx="12"/>
          </p:nvPr>
        </p:nvSpPr>
        <p:spPr>
          <a:xfrm>
            <a:off x="11401356" y="63423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
        <p:nvSpPr>
          <p:cNvPr id="226" name="Google Shape;226;g6b344ab885_0_96"/>
          <p:cNvSpPr txBox="1"/>
          <p:nvPr/>
        </p:nvSpPr>
        <p:spPr>
          <a:xfrm>
            <a:off x="3457400" y="6139175"/>
            <a:ext cx="6629700" cy="568200"/>
          </a:xfrm>
          <a:prstGeom prst="rect">
            <a:avLst/>
          </a:prstGeom>
          <a:noFill/>
          <a:ln w="28575" cap="flat" cmpd="sng">
            <a:solidFill>
              <a:srgbClr val="2167BA"/>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800"/>
              </a:spcAft>
              <a:buNone/>
            </a:pPr>
            <a:r>
              <a:rPr lang="en-US" sz="2400" b="1">
                <a:solidFill>
                  <a:schemeClr val="dk1"/>
                </a:solidFill>
                <a:latin typeface="Corbel"/>
                <a:ea typeface="Corbel"/>
                <a:cs typeface="Corbel"/>
                <a:sym typeface="Corbel"/>
              </a:rPr>
              <a:t>Combined into 1 sheet of data by county, by year</a:t>
            </a:r>
            <a:endParaRPr b="1">
              <a:latin typeface="Corbel"/>
              <a:ea typeface="Corbel"/>
              <a:cs typeface="Corbel"/>
              <a:sym typeface="Corbel"/>
            </a:endParaRPr>
          </a:p>
        </p:txBody>
      </p:sp>
      <p:sp>
        <p:nvSpPr>
          <p:cNvPr id="227" name="Google Shape;227;g6b344ab885_0_96"/>
          <p:cNvSpPr/>
          <p:nvPr/>
        </p:nvSpPr>
        <p:spPr>
          <a:xfrm rot="10800000" flipH="1">
            <a:off x="2562775" y="5991000"/>
            <a:ext cx="773100" cy="716400"/>
          </a:xfrm>
          <a:prstGeom prst="bentArrow">
            <a:avLst>
              <a:gd name="adj1" fmla="val 35298"/>
              <a:gd name="adj2" fmla="val 34312"/>
              <a:gd name="adj3" fmla="val 25000"/>
              <a:gd name="adj4" fmla="val 43750"/>
            </a:avLst>
          </a:prstGeom>
          <a:solidFill>
            <a:srgbClr val="B1D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2026</Words>
  <Application>Microsoft Office PowerPoint</Application>
  <PresentationFormat>Widescreen</PresentationFormat>
  <Paragraphs>224</Paragraphs>
  <Slides>32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Corbel</vt:lpstr>
      <vt:lpstr>Arial</vt:lpstr>
      <vt:lpstr>Open Sans</vt:lpstr>
      <vt:lpstr>Nunito</vt:lpstr>
      <vt:lpstr>Parallax</vt:lpstr>
      <vt:lpstr>R Programming Language Demo </vt:lpstr>
      <vt:lpstr>What is R?</vt:lpstr>
      <vt:lpstr>What is R?</vt:lpstr>
      <vt:lpstr>What is R?</vt:lpstr>
      <vt:lpstr>What is R?</vt:lpstr>
      <vt:lpstr>Experience with R</vt:lpstr>
      <vt:lpstr>Project Objective</vt:lpstr>
      <vt:lpstr>Project Methodology</vt:lpstr>
      <vt:lpstr>Data Set</vt:lpstr>
      <vt:lpstr>Data Wrangling</vt:lpstr>
      <vt:lpstr>Neural Network Model Implementation</vt:lpstr>
      <vt:lpstr>PowerPoint Presentation</vt:lpstr>
      <vt:lpstr>PowerPoint Presentation</vt:lpstr>
      <vt:lpstr>PowerPoint Presentation</vt:lpstr>
      <vt:lpstr>PowerPoint Presentation</vt:lpstr>
      <vt:lpstr>PowerPoint Presentation</vt:lpstr>
      <vt:lpstr>Training with 31 Thousand Instances</vt:lpstr>
      <vt:lpstr>PowerPoint Presentation</vt:lpstr>
      <vt:lpstr>PowerPoint Presentation</vt:lpstr>
      <vt:lpstr>Neural Network Results</vt:lpstr>
      <vt:lpstr>PowerPoint Presentation</vt:lpstr>
      <vt:lpstr>Random Forest algorithm Implementation</vt:lpstr>
      <vt:lpstr>MAIN PRINCIPLE</vt:lpstr>
      <vt:lpstr>Results</vt:lpstr>
      <vt:lpstr>Results</vt:lpstr>
      <vt:lpstr>Data Analysis</vt:lpstr>
      <vt:lpstr>PowerPoint Presentation</vt:lpstr>
      <vt:lpstr>PowerPoint Presentation</vt:lpstr>
      <vt:lpstr>Model Interface</vt:lpstr>
      <vt:lpstr>Interface Demo</vt:lpstr>
      <vt:lpstr>References of Research Papers Used</vt:lpstr>
      <vt:lpstr>Thanks!  See the code on GitHub at https://github.com/jbivin/gwu-csci_6221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Programming Language Demo </dc:title>
  <dc:creator>Bivin, Jeffrey</dc:creator>
  <cp:lastModifiedBy>Bivin, Jeffrey Thomas</cp:lastModifiedBy>
  <cp:revision>14</cp:revision>
  <dcterms:created xsi:type="dcterms:W3CDTF">2019-09-11T04:04:18Z</dcterms:created>
  <dcterms:modified xsi:type="dcterms:W3CDTF">2019-12-05T01:19:53Z</dcterms:modified>
</cp:coreProperties>
</file>